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4.jpg" ContentType="image/jpeg"/>
  <Override PartName="/ppt/media/image15.jpg" ContentType="image/jpeg"/>
  <Override PartName="/ppt/media/image17.jpg" ContentType="image/jpeg"/>
  <Override PartName="/ppt/notesSlides/notesSlide1.xml" ContentType="application/vnd.openxmlformats-officedocument.presentationml.notesSlide+xml"/>
  <Override PartName="/ppt/media/image19.jpg" ContentType="image/jpeg"/>
  <Override PartName="/ppt/media/image20.jpg" ContentType="image/jpeg"/>
  <Override PartName="/ppt/media/image21.jpg" ContentType="image/jpeg"/>
  <Override PartName="/ppt/media/image2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06" r:id="rId2"/>
    <p:sldId id="400" r:id="rId3"/>
    <p:sldId id="402" r:id="rId4"/>
    <p:sldId id="407" r:id="rId5"/>
    <p:sldId id="426" r:id="rId6"/>
    <p:sldId id="401" r:id="rId7"/>
    <p:sldId id="275" r:id="rId8"/>
    <p:sldId id="403" r:id="rId9"/>
    <p:sldId id="420" r:id="rId10"/>
    <p:sldId id="421" r:id="rId11"/>
    <p:sldId id="422" r:id="rId12"/>
    <p:sldId id="404" r:id="rId13"/>
    <p:sldId id="423" r:id="rId14"/>
    <p:sldId id="424" r:id="rId15"/>
    <p:sldId id="425" r:id="rId16"/>
    <p:sldId id="405" r:id="rId17"/>
    <p:sldId id="406" r:id="rId18"/>
    <p:sldId id="416" r:id="rId19"/>
    <p:sldId id="410" r:id="rId20"/>
    <p:sldId id="409" r:id="rId21"/>
    <p:sldId id="413" r:id="rId22"/>
    <p:sldId id="427" r:id="rId23"/>
    <p:sldId id="411" r:id="rId24"/>
    <p:sldId id="417" r:id="rId25"/>
    <p:sldId id="41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AFDD10-0614-3E42-AB95-59ED387B51C0}">
          <p14:sldIdLst>
            <p14:sldId id="306"/>
            <p14:sldId id="400"/>
            <p14:sldId id="402"/>
            <p14:sldId id="407"/>
            <p14:sldId id="426"/>
            <p14:sldId id="401"/>
            <p14:sldId id="275"/>
            <p14:sldId id="403"/>
            <p14:sldId id="420"/>
            <p14:sldId id="421"/>
            <p14:sldId id="422"/>
            <p14:sldId id="404"/>
            <p14:sldId id="423"/>
            <p14:sldId id="424"/>
            <p14:sldId id="425"/>
            <p14:sldId id="405"/>
            <p14:sldId id="406"/>
            <p14:sldId id="416"/>
            <p14:sldId id="410"/>
            <p14:sldId id="409"/>
            <p14:sldId id="413"/>
            <p14:sldId id="427"/>
            <p14:sldId id="411"/>
            <p14:sldId id="417"/>
            <p14:sldId id="418"/>
          </p14:sldIdLst>
        </p14:section>
        <p14:section name="UI Kit Icon, Devices" id="{040890F1-4667-F745-AF28-05FCFC8B5E0C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32" autoAdjust="0"/>
    <p:restoredTop sz="94301" autoAdjust="0"/>
  </p:normalViewPr>
  <p:slideViewPr>
    <p:cSldViewPr snapToGrid="0" snapToObjects="1">
      <p:cViewPr>
        <p:scale>
          <a:sx n="75" d="100"/>
          <a:sy n="75" d="100"/>
        </p:scale>
        <p:origin x="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7FC75-F877-4747-BBFD-D2ABA0B6A912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22FB6-13E2-B84F-8B09-E0789BE35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5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50B3E-2EAB-E847-9859-1E8EF3D97F1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F51BA-7433-1D4B-84CB-B35DE54F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72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5071466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7116270" y="861933"/>
            <a:ext cx="4089612" cy="5141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5" y="861933"/>
            <a:ext cx="4089612" cy="5141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1" y="861933"/>
            <a:ext cx="4089612" cy="245103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26661" y="3312972"/>
            <a:ext cx="4089612" cy="245103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116269" y="861933"/>
            <a:ext cx="4089612" cy="245103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116269" y="3312972"/>
            <a:ext cx="4089612" cy="245103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 userDrawn="1"/>
        </p:nvSpPr>
        <p:spPr>
          <a:xfrm>
            <a:off x="-1" y="0"/>
            <a:ext cx="6134793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5" y="861933"/>
            <a:ext cx="4089612" cy="236462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81855" y="3638512"/>
            <a:ext cx="4089612" cy="236462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116269" y="861933"/>
            <a:ext cx="4089612" cy="236462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116269" y="3638512"/>
            <a:ext cx="4089612" cy="236462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 userDrawn="1"/>
        </p:nvSpPr>
        <p:spPr>
          <a:xfrm>
            <a:off x="-1" y="0"/>
            <a:ext cx="5071465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71464" y="861933"/>
            <a:ext cx="4089612" cy="236462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116268" y="2130661"/>
            <a:ext cx="4089612" cy="236462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026654" y="3222747"/>
            <a:ext cx="4089612" cy="236462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4" y="3671636"/>
            <a:ext cx="2044807" cy="405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26658" y="3197810"/>
            <a:ext cx="2044807" cy="405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71465" y="2256564"/>
            <a:ext cx="2044807" cy="405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116269" y="2459817"/>
            <a:ext cx="2044807" cy="405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161074" y="3815590"/>
            <a:ext cx="2044807" cy="405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3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6" grpId="0" animBg="1"/>
      <p:bldP spid="18" grpId="0" animBg="1"/>
      <p:bldP spid="22" grpId="0" animBg="1"/>
      <p:bldP spid="2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71465" y="861934"/>
            <a:ext cx="2044807" cy="514119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116269" y="861934"/>
            <a:ext cx="2044807" cy="514119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161074" y="861933"/>
            <a:ext cx="2044807" cy="514119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9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5071466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071466" y="861933"/>
            <a:ext cx="6134416" cy="5141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08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1" y="0"/>
            <a:ext cx="9161075" cy="68505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7116270" y="861933"/>
            <a:ext cx="4089612" cy="5141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1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613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267279" y="2388870"/>
            <a:ext cx="5248321" cy="328041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89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7116270" y="0"/>
            <a:ext cx="5075729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606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964865" y="988829"/>
            <a:ext cx="7570382" cy="47314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86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931991" y="1808274"/>
            <a:ext cx="2007753" cy="356821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2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318852" y="2473174"/>
            <a:ext cx="1861466" cy="33045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05744" y="2473174"/>
            <a:ext cx="1861466" cy="33045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3234" y="2473174"/>
            <a:ext cx="1861466" cy="33045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-1019277" y="2473174"/>
            <a:ext cx="1861466" cy="33045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343873" y="2473174"/>
            <a:ext cx="1861466" cy="33045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31363" y="2473174"/>
            <a:ext cx="1861466" cy="33045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66140" y="2473174"/>
            <a:ext cx="1861466" cy="33045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2" grpId="0" animBg="1"/>
      <p:bldP spid="23" grpId="0" animBg="1"/>
      <p:bldP spid="24" grpId="0" animBg="1"/>
      <p:bldP spid="25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902580" y="2713250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265039" y="2344106"/>
            <a:ext cx="2001318" cy="35530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822122" y="4762702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929390" y="2102019"/>
            <a:ext cx="5221112" cy="391473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368299" y="2713250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30497" y="2344106"/>
            <a:ext cx="2001318" cy="35530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28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 rot="19800000">
            <a:off x="-1487012" y="-2193956"/>
            <a:ext cx="3932123" cy="52343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 rot="19800000">
            <a:off x="10294981" y="2478418"/>
            <a:ext cx="3932123" cy="52343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 rot="3600000">
            <a:off x="9810147" y="-1216807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6" hasCustomPrompt="1"/>
          </p:nvPr>
        </p:nvSpPr>
        <p:spPr>
          <a:xfrm rot="19800000">
            <a:off x="8862614" y="5972938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 rot="3600000">
            <a:off x="-51730" y="4041080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4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000563" y="2327009"/>
            <a:ext cx="1874752" cy="221233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46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46988" y="-22859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99985" y="17487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26256" y="2628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5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023530" y="1796352"/>
            <a:ext cx="1801537" cy="32384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518374" y="1796352"/>
            <a:ext cx="1801537" cy="32384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38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00984" y="4215384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12553" y="3076055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685085" y="820709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0487042" y="-311247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61" y="2213356"/>
            <a:ext cx="5203862" cy="3360312"/>
          </a:xfrm>
          <a:prstGeom prst="rect">
            <a:avLst/>
          </a:prstGeom>
        </p:spPr>
      </p:pic>
      <p:sp>
        <p:nvSpPr>
          <p:cNvPr id="2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smtClean="0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9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 animBg="1"/>
      <p:bldP spid="29" grpId="0" animBg="1"/>
      <p:bldP spid="2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5071466" y="0"/>
            <a:ext cx="7120533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9480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8275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727948" y="1976968"/>
            <a:ext cx="1315703" cy="232146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20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1" y="1100041"/>
            <a:ext cx="2044805" cy="20509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59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1" y="3494314"/>
            <a:ext cx="2044804" cy="33561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071465" y="3494314"/>
            <a:ext cx="2044804" cy="33561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61077" y="0"/>
            <a:ext cx="2044804" cy="33561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02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1" y="4213654"/>
            <a:ext cx="2044804" cy="263685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26660" y="0"/>
            <a:ext cx="2044804" cy="233542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116268" y="2335427"/>
            <a:ext cx="4089614" cy="451507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5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81855" y="-1"/>
            <a:ext cx="6134415" cy="68505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26659" y="0"/>
            <a:ext cx="4089611" cy="48314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116271" y="2019013"/>
            <a:ext cx="4089611" cy="48314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43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25282" y="1372613"/>
            <a:ext cx="1901763" cy="243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71466" y="1372613"/>
            <a:ext cx="1901763" cy="243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116271" y="2287013"/>
            <a:ext cx="1901763" cy="243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162455" y="2287013"/>
            <a:ext cx="1901763" cy="24384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3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 userDrawn="1"/>
        </p:nvSpPr>
        <p:spPr>
          <a:xfrm>
            <a:off x="5071466" y="0"/>
            <a:ext cx="7120534" cy="68505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4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1" y="2522220"/>
            <a:ext cx="1845716" cy="166116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071466" y="2522220"/>
            <a:ext cx="1845716" cy="166116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116271" y="2522220"/>
            <a:ext cx="1845716" cy="166116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61076" y="2522220"/>
            <a:ext cx="1845716" cy="166116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1" y="926176"/>
            <a:ext cx="8179221" cy="53416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075924" y="4721629"/>
            <a:ext cx="2040346" cy="21363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01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7116270" y="0"/>
            <a:ext cx="5075729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806404" y="1976968"/>
            <a:ext cx="1315703" cy="232146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11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8185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2666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2666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071466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071466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1627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11627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16107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16107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11205883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11205883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-1062952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-1062952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3665093"/>
            <a:ext cx="12192000" cy="3192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73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1" y="2214649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071466" y="2214649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116271" y="2214649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61076" y="2214649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026661" y="4359332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071466" y="4359332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16271" y="4359332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61076" y="4359332"/>
            <a:ext cx="1845716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67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5071466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1" y="861933"/>
            <a:ext cx="2044805" cy="461678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071466" y="861933"/>
            <a:ext cx="2044805" cy="461678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116271" y="861933"/>
            <a:ext cx="2044805" cy="461678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61076" y="861933"/>
            <a:ext cx="2044805" cy="461678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3026661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5711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5466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6" y="861933"/>
            <a:ext cx="10224026" cy="5141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0" y="3312973"/>
            <a:ext cx="6134415" cy="35450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71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6" y="861933"/>
            <a:ext cx="10224026" cy="5141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161076" y="4806778"/>
            <a:ext cx="2044806" cy="204372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116270" y="4806778"/>
            <a:ext cx="2044806" cy="204372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071465" y="4806778"/>
            <a:ext cx="2044806" cy="204372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205882" y="4806778"/>
            <a:ext cx="2044806" cy="204372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98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6084915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6" y="861933"/>
            <a:ext cx="5103060" cy="5141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084916" y="861933"/>
            <a:ext cx="5120966" cy="5141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35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6" y="3059084"/>
            <a:ext cx="4089610" cy="294404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071466" y="3059084"/>
            <a:ext cx="4089610" cy="294404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50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3026661" y="0"/>
            <a:ext cx="9161075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4" y="861933"/>
            <a:ext cx="4089612" cy="5141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071466" y="-24939"/>
            <a:ext cx="2044805" cy="23026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071466" y="2277686"/>
            <a:ext cx="2044805" cy="23026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71466" y="4580311"/>
            <a:ext cx="2044805" cy="23026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1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1" y="0"/>
            <a:ext cx="4089610" cy="22951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116272" y="2295144"/>
            <a:ext cx="4089610" cy="22951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26661" y="4590288"/>
            <a:ext cx="4089610" cy="22951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36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7495"/>
            <a:ext cx="12192000" cy="33080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49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2" y="-7495"/>
            <a:ext cx="9165338" cy="68654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3312972"/>
            <a:ext cx="5071466" cy="35450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5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7496"/>
            <a:ext cx="12192000" cy="68654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94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071466" y="839766"/>
            <a:ext cx="5314604" cy="531460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3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solidFill>
                <a:schemeClr val="bg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071466" y="861933"/>
            <a:ext cx="6134416" cy="5141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51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1" y="0"/>
            <a:ext cx="6109855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7116270" y="861933"/>
            <a:ext cx="4089612" cy="5141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75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7116270" y="0"/>
            <a:ext cx="5075730" cy="6850505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pPr algn="ctr"/>
              <a:t>‹#›</a:t>
            </a:fld>
            <a:endParaRPr lang="en-US" sz="1400" b="1" i="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 rot="16200000">
            <a:off x="-842658" y="4534942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spc="600" smtClean="0">
                <a:latin typeface="Bebas Neue" charset="0"/>
                <a:ea typeface="Bebas Neue" charset="0"/>
                <a:cs typeface="Bebas Neue" charset="0"/>
              </a:rPr>
              <a:t>www.dublindesign.com</a:t>
            </a:r>
            <a:endParaRPr lang="en-US" sz="1000" b="1" i="0" spc="600" dirty="0"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116271" cy="68505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01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87" r:id="rId3"/>
    <p:sldLayoutId id="2147483680" r:id="rId4"/>
    <p:sldLayoutId id="2147483673" r:id="rId5"/>
    <p:sldLayoutId id="2147483672" r:id="rId6"/>
    <p:sldLayoutId id="2147483671" r:id="rId7"/>
    <p:sldLayoutId id="2147483670" r:id="rId8"/>
    <p:sldLayoutId id="2147483691" r:id="rId9"/>
    <p:sldLayoutId id="2147483663" r:id="rId10"/>
    <p:sldLayoutId id="2147483664" r:id="rId11"/>
    <p:sldLayoutId id="2147483665" r:id="rId12"/>
    <p:sldLayoutId id="2147483666" r:id="rId13"/>
    <p:sldLayoutId id="2147483662" r:id="rId14"/>
    <p:sldLayoutId id="2147483675" r:id="rId15"/>
    <p:sldLayoutId id="2147483660" r:id="rId16"/>
    <p:sldLayoutId id="2147483690" r:id="rId17"/>
    <p:sldLayoutId id="2147483650" r:id="rId18"/>
    <p:sldLayoutId id="2147483703" r:id="rId19"/>
    <p:sldLayoutId id="2147483702" r:id="rId20"/>
    <p:sldLayoutId id="2147483701" r:id="rId21"/>
    <p:sldLayoutId id="2147483696" r:id="rId22"/>
    <p:sldLayoutId id="2147483697" r:id="rId23"/>
    <p:sldLayoutId id="2147483698" r:id="rId24"/>
    <p:sldLayoutId id="2147483699" r:id="rId25"/>
    <p:sldLayoutId id="2147483695" r:id="rId26"/>
    <p:sldLayoutId id="2147483694" r:id="rId27"/>
    <p:sldLayoutId id="2147483693" r:id="rId28"/>
    <p:sldLayoutId id="2147483685" r:id="rId29"/>
    <p:sldLayoutId id="2147483684" r:id="rId30"/>
    <p:sldLayoutId id="2147483681" r:id="rId31"/>
    <p:sldLayoutId id="2147483692" r:id="rId32"/>
    <p:sldLayoutId id="2147483682" r:id="rId33"/>
    <p:sldLayoutId id="2147483683" r:id="rId34"/>
    <p:sldLayoutId id="2147483686" r:id="rId35"/>
    <p:sldLayoutId id="2147483667" r:id="rId36"/>
    <p:sldLayoutId id="2147483661" r:id="rId37"/>
    <p:sldLayoutId id="2147483653" r:id="rId38"/>
    <p:sldLayoutId id="2147483669" r:id="rId39"/>
    <p:sldLayoutId id="2147483668" r:id="rId40"/>
    <p:sldLayoutId id="2147483654" r:id="rId41"/>
    <p:sldLayoutId id="2147483651" r:id="rId42"/>
    <p:sldLayoutId id="2147483652" r:id="rId43"/>
    <p:sldLayoutId id="2147483658" r:id="rId44"/>
    <p:sldLayoutId id="2147483655" r:id="rId45"/>
    <p:sldLayoutId id="2147483689" r:id="rId46"/>
    <p:sldLayoutId id="2147483688" r:id="rId47"/>
    <p:sldLayoutId id="2147483678" r:id="rId48"/>
    <p:sldLayoutId id="2147483676" r:id="rId49"/>
    <p:sldLayoutId id="2147483677" r:id="rId50"/>
    <p:sldLayoutId id="2147483679" r:id="rId51"/>
    <p:sldLayoutId id="2147483656" r:id="rId52"/>
    <p:sldLayoutId id="2147483659" r:id="rId53"/>
    <p:sldLayoutId id="2147483657" r:id="rId5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 txBox="1">
            <a:spLocks/>
          </p:cNvSpPr>
          <p:nvPr/>
        </p:nvSpPr>
        <p:spPr>
          <a:xfrm>
            <a:off x="1721842" y="6695268"/>
            <a:ext cx="3349210" cy="162732"/>
          </a:xfrm>
          <a:prstGeom prst="rect">
            <a:avLst/>
          </a:prstGeom>
          <a:solidFill>
            <a:schemeClr val="accent1"/>
          </a:solidFill>
          <a:effectLst/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79153" y="3135319"/>
            <a:ext cx="1938992" cy="112646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6000" dirty="0" smtClean="0">
                <a:latin typeface="Roboto Light" charset="0"/>
                <a:ea typeface="Roboto Light" charset="0"/>
                <a:cs typeface="Roboto Light" charset="0"/>
              </a:rPr>
              <a:t>印迹</a:t>
            </a:r>
            <a:endParaRPr lang="en-US" altLang="zh-CN" sz="6000" dirty="0" smtClean="0">
              <a:latin typeface="Roboto Light" charset="0"/>
              <a:ea typeface="Roboto Light" charset="0"/>
              <a:cs typeface="Roboto Light" charset="0"/>
            </a:endParaRPr>
          </a:p>
          <a:p>
            <a:pPr>
              <a:lnSpc>
                <a:spcPct val="80000"/>
              </a:lnSpc>
            </a:pPr>
            <a:r>
              <a:rPr lang="zh-CN" altLang="en-US" sz="2400" dirty="0" smtClean="0">
                <a:latin typeface="Roboto Light" charset="0"/>
                <a:ea typeface="Roboto Light" charset="0"/>
                <a:cs typeface="Roboto Light" charset="0"/>
              </a:rPr>
              <a:t>留下你的印迹</a:t>
            </a:r>
            <a:endParaRPr lang="en-US" sz="24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79153" y="6069762"/>
            <a:ext cx="707886" cy="24006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1200" dirty="0" smtClean="0">
                <a:latin typeface="Roboto Medium" charset="0"/>
                <a:ea typeface="Roboto Medium" charset="0"/>
                <a:cs typeface="Roboto Medium" charset="0"/>
              </a:rPr>
              <a:t>悦想一夏</a:t>
            </a:r>
            <a:endParaRPr lang="en-U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42" y="3135319"/>
            <a:ext cx="1038226" cy="103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4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34" y="1229756"/>
            <a:ext cx="8616076" cy="23607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34" y="3889492"/>
            <a:ext cx="8616076" cy="2968508"/>
          </a:xfrm>
          <a:prstGeom prst="rect">
            <a:avLst/>
          </a:prstGeom>
        </p:spPr>
      </p:pic>
      <p:sp>
        <p:nvSpPr>
          <p:cNvPr id="6" name="TextBox 49"/>
          <p:cNvSpPr txBox="1"/>
          <p:nvPr/>
        </p:nvSpPr>
        <p:spPr>
          <a:xfrm>
            <a:off x="1565940" y="594386"/>
            <a:ext cx="3785652" cy="5355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lvl="0">
              <a:lnSpc>
                <a:spcPct val="80000"/>
              </a:lnSpc>
              <a:defRPr/>
            </a:pPr>
            <a:r>
              <a:rPr lang="zh-CN" altLang="en-US" sz="3600" dirty="0">
                <a:solidFill>
                  <a:srgbClr val="000000"/>
                </a:solidFill>
                <a:latin typeface="Bebas Neue" charset="0"/>
                <a:ea typeface="Bebas Neue" charset="0"/>
                <a:cs typeface="Bebas Neue" charset="0"/>
              </a:rPr>
              <a:t>图片社交市场分析</a:t>
            </a:r>
            <a:endParaRPr lang="en-US" altLang="zh-CN" sz="3600" dirty="0">
              <a:solidFill>
                <a:srgbClr val="006BFF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74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40" y="1396438"/>
            <a:ext cx="7971760" cy="26301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40" y="4114850"/>
            <a:ext cx="7971760" cy="2640606"/>
          </a:xfrm>
          <a:prstGeom prst="rect">
            <a:avLst/>
          </a:prstGeom>
        </p:spPr>
      </p:pic>
      <p:sp>
        <p:nvSpPr>
          <p:cNvPr id="5" name="TextBox 49"/>
          <p:cNvSpPr txBox="1"/>
          <p:nvPr/>
        </p:nvSpPr>
        <p:spPr>
          <a:xfrm>
            <a:off x="1565940" y="594386"/>
            <a:ext cx="3785652" cy="5355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lvl="0">
              <a:lnSpc>
                <a:spcPct val="80000"/>
              </a:lnSpc>
              <a:defRPr/>
            </a:pPr>
            <a:r>
              <a:rPr lang="zh-CN" altLang="en-US" sz="3600" dirty="0">
                <a:solidFill>
                  <a:srgbClr val="000000"/>
                </a:solidFill>
                <a:latin typeface="Bebas Neue" charset="0"/>
                <a:ea typeface="Bebas Neue" charset="0"/>
                <a:cs typeface="Bebas Neue" charset="0"/>
              </a:rPr>
              <a:t>图片社交市场分析</a:t>
            </a:r>
            <a:endParaRPr lang="en-US" altLang="zh-CN" sz="3600" dirty="0">
              <a:solidFill>
                <a:srgbClr val="006BFF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6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14064" y="2119149"/>
            <a:ext cx="110799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600" dirty="0" smtClean="0">
                <a:latin typeface="Bebas Neue" charset="0"/>
                <a:ea typeface="Bebas Neue" charset="0"/>
                <a:cs typeface="Bebas Neue" charset="0"/>
              </a:rPr>
              <a:t>结论</a:t>
            </a:r>
            <a:endParaRPr lang="en-US" sz="3600" dirty="0"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40446" y="2959269"/>
            <a:ext cx="5724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40446" y="3479641"/>
            <a:ext cx="3909123" cy="861774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zh-CN" altLang="en-US" sz="1400" dirty="0" smtClean="0"/>
              <a:t>那么</a:t>
            </a:r>
            <a:r>
              <a:rPr lang="zh-CN" altLang="zh-CN" sz="1400" dirty="0" smtClean="0"/>
              <a:t>相册</a:t>
            </a:r>
            <a:r>
              <a:rPr lang="zh-CN" altLang="en-US" sz="1400" dirty="0" smtClean="0"/>
              <a:t>社交</a:t>
            </a:r>
            <a:r>
              <a:rPr lang="zh-CN" altLang="zh-CN" sz="1400" dirty="0" smtClean="0"/>
              <a:t>类</a:t>
            </a:r>
            <a:r>
              <a:rPr lang="zh-CN" altLang="zh-CN" sz="1400" dirty="0"/>
              <a:t>产品需要增加用户的使用时长和</a:t>
            </a:r>
            <a:r>
              <a:rPr lang="zh-CN" altLang="zh-CN" sz="1400" dirty="0" smtClean="0"/>
              <a:t>粘度</a:t>
            </a:r>
            <a:endParaRPr lang="zh-CN" altLang="zh-CN" sz="1400" dirty="0"/>
          </a:p>
          <a:p>
            <a:pPr lvl="0"/>
            <a:r>
              <a:rPr lang="en-US" altLang="zh-CN" sz="1400" dirty="0" smtClean="0"/>
              <a:t>1.</a:t>
            </a:r>
            <a:r>
              <a:rPr lang="zh-CN" altLang="zh-CN" sz="1400" dirty="0" smtClean="0"/>
              <a:t>建立</a:t>
            </a:r>
            <a:r>
              <a:rPr lang="zh-CN" altLang="zh-CN" sz="1400" dirty="0"/>
              <a:t>人与人的关系</a:t>
            </a:r>
          </a:p>
          <a:p>
            <a:pPr lvl="0"/>
            <a:r>
              <a:rPr lang="en-US" altLang="zh-CN" sz="1400" dirty="0" smtClean="0"/>
              <a:t>2.</a:t>
            </a:r>
            <a:r>
              <a:rPr lang="zh-CN" altLang="zh-CN" sz="1400" dirty="0" smtClean="0"/>
              <a:t>照片</a:t>
            </a:r>
            <a:r>
              <a:rPr lang="zh-CN" altLang="zh-CN" sz="1400" dirty="0"/>
              <a:t>具有的</a:t>
            </a:r>
            <a:r>
              <a:rPr lang="zh-CN" altLang="zh-CN" sz="1400" dirty="0" smtClean="0"/>
              <a:t>故事性</a:t>
            </a:r>
            <a:endParaRPr lang="zh-CN" altLang="zh-CN" sz="1400" dirty="0"/>
          </a:p>
        </p:txBody>
      </p:sp>
      <p:sp>
        <p:nvSpPr>
          <p:cNvPr id="8" name="TextBox 4"/>
          <p:cNvSpPr txBox="1"/>
          <p:nvPr/>
        </p:nvSpPr>
        <p:spPr>
          <a:xfrm>
            <a:off x="1477431" y="2119149"/>
            <a:ext cx="341632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600" dirty="0" smtClean="0">
                <a:latin typeface="Bebas Neue" charset="0"/>
                <a:ea typeface="Bebas Neue" charset="0"/>
                <a:cs typeface="Bebas Neue" charset="0"/>
              </a:rPr>
              <a:t>市场面临的问题</a:t>
            </a:r>
            <a:endParaRPr lang="en-US" sz="3600" dirty="0"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9" name="Straight Connector 5"/>
          <p:cNvCxnSpPr/>
          <p:nvPr/>
        </p:nvCxnSpPr>
        <p:spPr>
          <a:xfrm>
            <a:off x="1626115" y="2959269"/>
            <a:ext cx="5724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6"/>
          <p:cNvSpPr txBox="1"/>
          <p:nvPr/>
        </p:nvSpPr>
        <p:spPr>
          <a:xfrm>
            <a:off x="1581511" y="3479641"/>
            <a:ext cx="3909123" cy="129266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altLang="zh-CN" sz="1400" dirty="0" smtClean="0"/>
              <a:t>1.</a:t>
            </a:r>
            <a:r>
              <a:rPr lang="zh-CN" altLang="en-US" sz="1400" dirty="0" smtClean="0"/>
              <a:t>相册</a:t>
            </a:r>
            <a:r>
              <a:rPr lang="zh-CN" altLang="en-US" sz="1400" dirty="0" smtClean="0"/>
              <a:t>应用相对低频，依托图片管理，彻底的工具化。用户体量虽大，但人均时长以及启动次数相对低。</a:t>
            </a:r>
            <a:endParaRPr lang="en-US" altLang="zh-CN" sz="1400" dirty="0" smtClean="0"/>
          </a:p>
          <a:p>
            <a:r>
              <a:rPr lang="en-US" altLang="zh-CN" sz="1400" dirty="0" smtClean="0"/>
              <a:t>2.</a:t>
            </a:r>
            <a:r>
              <a:rPr lang="zh-CN" altLang="en-US" sz="1400" dirty="0" smtClean="0"/>
              <a:t>相对</a:t>
            </a:r>
            <a:r>
              <a:rPr lang="zh-CN" altLang="en-US" sz="1400" dirty="0" smtClean="0"/>
              <a:t>，图片社交应用主要以图片处理工具的形式切入市场，没有办法对内容细分领域进行拓展，从而容易失去关系链的强大粘性</a:t>
            </a:r>
            <a:endParaRPr lang="zh-C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56366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16618" y="1193552"/>
            <a:ext cx="2646878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Bebas Neue" charset="0"/>
                <a:ea typeface="Bebas Neue" charset="0"/>
                <a:cs typeface="Bebas Neue" charset="0"/>
              </a:rPr>
              <a:t>产品功能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120698" y="1975418"/>
            <a:ext cx="23905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20698" y="2589023"/>
            <a:ext cx="2542798" cy="280076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QQ</a:t>
            </a: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安全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登录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    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支持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多人</a:t>
            </a: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共享</a:t>
            </a:r>
            <a:r>
              <a:rPr kumimoji="0" lang="zh-CN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相册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3.     </a:t>
            </a:r>
            <a:r>
              <a:rPr kumimoji="0" lang="zh-CN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支持</a:t>
            </a: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图片上传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与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保存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4.    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支持图片点赞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评论功能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5.    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图片</a:t>
            </a:r>
            <a:r>
              <a:rPr kumimoji="0" lang="zh-CN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云端</a:t>
            </a: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存储</a:t>
            </a:r>
            <a:r>
              <a:rPr kumimoji="0" lang="zh-CN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，永久保存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6.</a:t>
            </a:r>
            <a:r>
              <a:rPr kumimoji="0" lang="en-US" altLang="zh-CN" sz="14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zh-CN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最</a:t>
            </a: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新图片更新</a:t>
            </a:r>
            <a:r>
              <a:rPr kumimoji="0" lang="zh-CN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展示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     </a:t>
            </a:r>
            <a:r>
              <a:rPr kumimoji="0" lang="zh-CN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人</a:t>
            </a: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脸</a:t>
            </a:r>
            <a:r>
              <a:rPr kumimoji="0" lang="zh-CN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识别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便捷提取功能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0" y="812392"/>
            <a:ext cx="2685420" cy="5474838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77" y="1501615"/>
            <a:ext cx="2410896" cy="4288178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65" y="812392"/>
            <a:ext cx="2685420" cy="5474838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16" y="1477874"/>
            <a:ext cx="2343118" cy="416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985243" y="3542836"/>
            <a:ext cx="5724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4" descr="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95" y="598111"/>
            <a:ext cx="11372850" cy="551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/>
          <p:cNvSpPr txBox="1"/>
          <p:nvPr/>
        </p:nvSpPr>
        <p:spPr>
          <a:xfrm>
            <a:off x="1016618" y="1193552"/>
            <a:ext cx="2646878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Bebas Neue" charset="0"/>
                <a:ea typeface="Bebas Neue" charset="0"/>
                <a:cs typeface="Bebas Neue" charset="0"/>
              </a:rPr>
              <a:t>功能</a:t>
            </a:r>
            <a:r>
              <a:rPr lang="zh-CN" altLang="en-US" sz="4800" b="1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Bebas Neue" charset="0"/>
                <a:ea typeface="Bebas Neue" charset="0"/>
                <a:cs typeface="Bebas Neue" charset="0"/>
              </a:rPr>
              <a:t>列表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7" name="Straight Connector 7"/>
          <p:cNvCxnSpPr/>
          <p:nvPr/>
        </p:nvCxnSpPr>
        <p:spPr>
          <a:xfrm>
            <a:off x="1120698" y="1975418"/>
            <a:ext cx="23905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861" y="284618"/>
            <a:ext cx="9197008" cy="6368276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1016618" y="1193552"/>
            <a:ext cx="2646878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Bebas Neue" charset="0"/>
                <a:ea typeface="Bebas Neue" charset="0"/>
                <a:cs typeface="Bebas Neue" charset="0"/>
              </a:rPr>
              <a:t>产品架构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5" name="Straight Connector 7"/>
          <p:cNvCxnSpPr/>
          <p:nvPr/>
        </p:nvCxnSpPr>
        <p:spPr>
          <a:xfrm>
            <a:off x="1120698" y="1975418"/>
            <a:ext cx="23905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14119" y="1476531"/>
            <a:ext cx="2042233" cy="20422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atin typeface="Bebas Neue Book" charset="0"/>
                <a:ea typeface="Bebas Neue Book" charset="0"/>
                <a:cs typeface="Bebas Neue Book" charset="0"/>
              </a:rPr>
              <a:t>S</a:t>
            </a:r>
            <a:endParaRPr lang="en-US" sz="6600" dirty="0">
              <a:latin typeface="Bebas Neue Book" charset="0"/>
              <a:ea typeface="Bebas Neue Book" charset="0"/>
              <a:cs typeface="Bebas Neue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58353" y="1476531"/>
            <a:ext cx="2042233" cy="20422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atin typeface="Bebas Neue Book" charset="0"/>
                <a:ea typeface="Bebas Neue Book" charset="0"/>
                <a:cs typeface="Bebas Neue Book" charset="0"/>
              </a:rPr>
              <a:t>W</a:t>
            </a:r>
            <a:endParaRPr lang="en-US" sz="6600" dirty="0">
              <a:latin typeface="Bebas Neue Book" charset="0"/>
              <a:ea typeface="Bebas Neue Book" charset="0"/>
              <a:cs typeface="Bebas Neue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02587" y="1476531"/>
            <a:ext cx="2042233" cy="20422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atin typeface="Bebas Neue Book" charset="0"/>
                <a:ea typeface="Bebas Neue Book" charset="0"/>
                <a:cs typeface="Bebas Neue Book" charset="0"/>
              </a:rPr>
              <a:t>O</a:t>
            </a:r>
            <a:endParaRPr lang="en-US" sz="6600" dirty="0">
              <a:latin typeface="Bebas Neue Book" charset="0"/>
              <a:ea typeface="Bebas Neue Book" charset="0"/>
              <a:cs typeface="Bebas Neue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49857" y="1476531"/>
            <a:ext cx="2042233" cy="20422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smtClean="0">
                <a:latin typeface="Bebas Neue Book" charset="0"/>
                <a:ea typeface="Bebas Neue Book" charset="0"/>
                <a:cs typeface="Bebas Neue Book" charset="0"/>
              </a:rPr>
              <a:t>T</a:t>
            </a:r>
            <a:endParaRPr lang="en-US" sz="6600">
              <a:latin typeface="Bebas Neue Book" charset="0"/>
              <a:ea typeface="Bebas Neue Book" charset="0"/>
              <a:cs typeface="Bebas Neue Book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014119" y="3776259"/>
            <a:ext cx="1804061" cy="2210991"/>
            <a:chOff x="3030119" y="4173498"/>
            <a:chExt cx="1804061" cy="2210991"/>
          </a:xfrm>
        </p:grpSpPr>
        <p:sp>
          <p:nvSpPr>
            <p:cNvPr id="15" name="TextBox 14"/>
            <p:cNvSpPr txBox="1"/>
            <p:nvPr/>
          </p:nvSpPr>
          <p:spPr>
            <a:xfrm>
              <a:off x="3037642" y="4173498"/>
              <a:ext cx="792846" cy="264688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dirty="0" smtClean="0">
                  <a:latin typeface="Roboto" charset="0"/>
                  <a:ea typeface="Roboto" charset="0"/>
                  <a:cs typeface="Roboto" charset="0"/>
                </a:rPr>
                <a:t>Strength</a:t>
              </a:r>
              <a:endParaRPr lang="en-US" sz="1400" b="1" dirty="0">
                <a:latin typeface="Roboto" charset="0"/>
                <a:ea typeface="Roboto" charset="0"/>
                <a:cs typeface="Roboto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3032760" y="4676798"/>
              <a:ext cx="343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030119" y="4768662"/>
              <a:ext cx="1804061" cy="161582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多</a:t>
              </a:r>
              <a:r>
                <a:rPr lang="zh-CN" altLang="en-US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人共享相册，一个上传，多人拥有</a:t>
              </a:r>
              <a:endParaRPr lang="en-US" altLang="zh-CN" sz="1000" dirty="0" smtClean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圈子化社交模式可以拓展熟人</a:t>
              </a:r>
              <a:r>
                <a:rPr lang="en-US" altLang="zh-CN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/</a:t>
              </a:r>
              <a:r>
                <a:rPr lang="zh-CN" altLang="en-US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陌生人社交，强化用户社交关系链</a:t>
              </a:r>
              <a:endParaRPr lang="en-US" altLang="zh-CN" sz="1000" dirty="0" smtClean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内容</a:t>
              </a:r>
              <a:r>
                <a:rPr lang="zh-CN" alt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细分</a:t>
              </a:r>
              <a:r>
                <a:rPr lang="zh-CN" altLang="en-US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领域强化</a:t>
              </a:r>
              <a:endParaRPr lang="en-US" altLang="zh-CN" sz="1000" dirty="0" smtClean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AI</a:t>
              </a:r>
              <a:r>
                <a:rPr lang="zh-CN" alt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人</a:t>
              </a:r>
              <a:r>
                <a:rPr lang="zh-CN" altLang="en-US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脸识别便捷提取</a:t>
              </a:r>
              <a:endParaRPr lang="en-US" altLang="zh-CN" sz="1000" dirty="0" smtClean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052114" y="3776259"/>
            <a:ext cx="1804061" cy="1056829"/>
            <a:chOff x="3030119" y="4173498"/>
            <a:chExt cx="1804061" cy="1056829"/>
          </a:xfrm>
        </p:grpSpPr>
        <p:sp>
          <p:nvSpPr>
            <p:cNvPr id="24" name="TextBox 23"/>
            <p:cNvSpPr txBox="1"/>
            <p:nvPr/>
          </p:nvSpPr>
          <p:spPr>
            <a:xfrm>
              <a:off x="3037642" y="4173498"/>
              <a:ext cx="924292" cy="264688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dirty="0" smtClean="0">
                  <a:latin typeface="Roboto" charset="0"/>
                  <a:ea typeface="Roboto" charset="0"/>
                  <a:cs typeface="Roboto" charset="0"/>
                </a:rPr>
                <a:t>Weakness</a:t>
              </a:r>
              <a:endParaRPr lang="en-US" sz="1400" b="1" dirty="0">
                <a:latin typeface="Roboto" charset="0"/>
                <a:ea typeface="Roboto" charset="0"/>
                <a:cs typeface="Roboto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032760" y="4676798"/>
              <a:ext cx="34399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030119" y="4768662"/>
              <a:ext cx="1804061" cy="461665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产品功能暂不完美</a:t>
              </a:r>
              <a:endParaRPr lang="en-US" altLang="zh-CN" sz="1000" dirty="0" smtClean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产品技术门槛</a:t>
              </a:r>
              <a:r>
                <a:rPr lang="zh-CN" altLang="en-US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低，产品易复制</a:t>
              </a:r>
              <a:endParaRPr lang="zh-CN" altLang="en-US" sz="100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40818" y="3776259"/>
            <a:ext cx="1804061" cy="1518494"/>
            <a:chOff x="3030119" y="4173498"/>
            <a:chExt cx="1804061" cy="1518494"/>
          </a:xfrm>
        </p:grpSpPr>
        <p:sp>
          <p:nvSpPr>
            <p:cNvPr id="28" name="TextBox 27"/>
            <p:cNvSpPr txBox="1"/>
            <p:nvPr/>
          </p:nvSpPr>
          <p:spPr>
            <a:xfrm>
              <a:off x="3037642" y="4173498"/>
              <a:ext cx="664606" cy="264688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dirty="0" smtClean="0">
                  <a:latin typeface="Roboto" charset="0"/>
                  <a:ea typeface="Roboto" charset="0"/>
                  <a:cs typeface="Roboto" charset="0"/>
                </a:rPr>
                <a:t>Thread</a:t>
              </a:r>
              <a:endParaRPr lang="en-US" sz="1400" b="1" dirty="0">
                <a:latin typeface="Roboto" charset="0"/>
                <a:ea typeface="Roboto" charset="0"/>
                <a:cs typeface="Roboto" charset="0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3032760" y="4676798"/>
              <a:ext cx="343990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030119" y="4768662"/>
              <a:ext cx="1804061" cy="92333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初期社交链的导</a:t>
              </a:r>
              <a:r>
                <a:rPr lang="zh-CN" altLang="en-US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入</a:t>
              </a:r>
              <a:endParaRPr lang="en-US" altLang="zh-CN" sz="1000" dirty="0" smtClean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用户拓展相册场景外的功能场景教育成本高</a:t>
              </a:r>
              <a:endParaRPr lang="en-US" altLang="zh-CN" sz="1000" dirty="0" smtClean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用户粘度</a:t>
              </a:r>
              <a:r>
                <a:rPr lang="zh-CN" altLang="en-US" sz="100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低</a:t>
              </a:r>
              <a:endParaRPr lang="en-US" altLang="zh-CN" sz="1000" dirty="0" smtClean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098585" y="3776259"/>
            <a:ext cx="1804061" cy="2441823"/>
            <a:chOff x="3030119" y="4173498"/>
            <a:chExt cx="1804061" cy="2441823"/>
          </a:xfrm>
        </p:grpSpPr>
        <p:sp>
          <p:nvSpPr>
            <p:cNvPr id="32" name="TextBox 31"/>
            <p:cNvSpPr txBox="1"/>
            <p:nvPr/>
          </p:nvSpPr>
          <p:spPr>
            <a:xfrm>
              <a:off x="3037642" y="4173498"/>
              <a:ext cx="1195199" cy="264688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dirty="0" smtClean="0">
                  <a:latin typeface="Roboto" charset="0"/>
                  <a:ea typeface="Roboto" charset="0"/>
                  <a:cs typeface="Roboto" charset="0"/>
                </a:rPr>
                <a:t>Opportunities</a:t>
              </a:r>
              <a:endParaRPr lang="en-US" sz="1400" b="1" dirty="0">
                <a:latin typeface="Roboto" charset="0"/>
                <a:ea typeface="Roboto" charset="0"/>
                <a:cs typeface="Roboto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3032760" y="4676798"/>
              <a:ext cx="343990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30119" y="4768662"/>
              <a:ext cx="1804061" cy="184665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粉丝经济热浪持续</a:t>
              </a:r>
              <a:endParaRPr lang="en-US" altLang="zh-CN" sz="1000" dirty="0" smtClean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市场缺少同质圈子相册社交类竞品</a:t>
              </a:r>
              <a:endParaRPr lang="en-US" altLang="zh-CN" sz="1000" dirty="0" smtClean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智能手机普及，云服务以及</a:t>
              </a:r>
              <a:r>
                <a:rPr lang="en-US" altLang="zh-CN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AI</a:t>
              </a:r>
              <a:r>
                <a:rPr lang="zh-CN" altLang="en-US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技术的发展</a:t>
              </a:r>
              <a:endParaRPr lang="en-US" altLang="zh-CN" sz="1000" dirty="0" smtClean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市场相机产品的成熟利于共享相册接入拓展新的用户使用场景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 rot="5400000">
            <a:off x="4011178" y="2376912"/>
            <a:ext cx="89313" cy="330784"/>
            <a:chOff x="1569366" y="5427922"/>
            <a:chExt cx="89313" cy="330784"/>
          </a:xfrm>
        </p:grpSpPr>
        <p:cxnSp>
          <p:nvCxnSpPr>
            <p:cNvPr id="36" name="Straight Connector 35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iangle 36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 rot="5400000">
            <a:off x="6065173" y="2376913"/>
            <a:ext cx="89313" cy="330784"/>
            <a:chOff x="1569366" y="5427922"/>
            <a:chExt cx="89313" cy="330784"/>
          </a:xfrm>
        </p:grpSpPr>
        <p:cxnSp>
          <p:nvCxnSpPr>
            <p:cNvPr id="39" name="Straight Connector 38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8109407" y="2376914"/>
            <a:ext cx="89313" cy="330784"/>
            <a:chOff x="1569366" y="5427922"/>
            <a:chExt cx="89313" cy="330784"/>
          </a:xfrm>
        </p:grpSpPr>
        <p:cxnSp>
          <p:nvCxnSpPr>
            <p:cNvPr id="42" name="Straight Connector 41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riangle 42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327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074579" y="1653829"/>
            <a:ext cx="3756104" cy="3756100"/>
          </a:xfrm>
          <a:prstGeom prst="ellipse">
            <a:avLst/>
          </a:prstGeom>
          <a:noFill/>
          <a:ln w="2540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spc="300"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74578" y="2007884"/>
            <a:ext cx="751262" cy="751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45720" rIns="0" bIns="0" rtlCol="0" anchor="ctr"/>
          <a:lstStyle/>
          <a:p>
            <a:pPr algn="ctr"/>
            <a:r>
              <a:rPr lang="en-US" altLang="zh-CN" sz="2800" spc="300" dirty="0" smtClean="0">
                <a:latin typeface="linea-basic-10" charset="0"/>
                <a:ea typeface="linea-basic-10" charset="0"/>
                <a:cs typeface="linea-basic-10" charset="0"/>
              </a:rPr>
              <a:t>1</a:t>
            </a:r>
            <a:endParaRPr lang="en-US" sz="2800" spc="300" dirty="0"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074578" y="4166313"/>
            <a:ext cx="751262" cy="751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45720" rIns="0" bIns="0" rtlCol="0" anchor="ctr"/>
          <a:lstStyle/>
          <a:p>
            <a:pPr algn="ctr"/>
            <a:r>
              <a:rPr lang="en-US" altLang="zh-CN" sz="2800" spc="300" dirty="0" smtClean="0">
                <a:latin typeface="linea-basic-10" charset="0"/>
                <a:ea typeface="linea-basic-10" charset="0"/>
                <a:cs typeface="linea-basic-10" charset="0"/>
              </a:rPr>
              <a:t>2</a:t>
            </a:r>
            <a:endParaRPr lang="en-US" sz="2800" spc="300" dirty="0"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127854" y="4166313"/>
            <a:ext cx="751262" cy="751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45720" rIns="0" bIns="0" rtlCol="0" anchor="ctr"/>
          <a:lstStyle/>
          <a:p>
            <a:pPr algn="ctr"/>
            <a:r>
              <a:rPr lang="en-US" altLang="zh-CN" sz="2800" spc="300" dirty="0">
                <a:latin typeface="linea-basic-10" charset="0"/>
                <a:ea typeface="linea-basic-10" charset="0"/>
                <a:cs typeface="linea-basic-10" charset="0"/>
              </a:rPr>
              <a:t>3</a:t>
            </a:r>
            <a:endParaRPr lang="en-US" sz="2800" spc="300" dirty="0"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41418" y="4155024"/>
            <a:ext cx="1850772" cy="2646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400" b="1" dirty="0" smtClean="0">
                <a:latin typeface="Roboto" charset="0"/>
                <a:ea typeface="Roboto" charset="0"/>
                <a:cs typeface="Roboto" charset="0"/>
              </a:rPr>
              <a:t>VIP</a:t>
            </a:r>
            <a:r>
              <a:rPr lang="zh-CN" altLang="en-US" sz="1400" b="1" dirty="0" smtClean="0">
                <a:latin typeface="Roboto" charset="0"/>
                <a:ea typeface="Roboto" charset="0"/>
                <a:cs typeface="Roboto" charset="0"/>
              </a:rPr>
              <a:t>付费</a:t>
            </a:r>
            <a:endParaRPr lang="en-US" sz="1400" b="1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41418" y="4419712"/>
            <a:ext cx="1863127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/>
            <a:r>
              <a:rPr lang="en-US" altLang="zh-CN" sz="1000" dirty="0" smtClean="0"/>
              <a:t>1.</a:t>
            </a:r>
            <a:r>
              <a:rPr lang="zh-CN" altLang="en-US" sz="1000" dirty="0" smtClean="0"/>
              <a:t>为</a:t>
            </a:r>
            <a:r>
              <a:rPr lang="en-US" altLang="zh-CN" sz="1000" dirty="0" err="1" smtClean="0"/>
              <a:t>Vip</a:t>
            </a:r>
            <a:r>
              <a:rPr lang="zh-CN" altLang="en-US" sz="1000" dirty="0" smtClean="0"/>
              <a:t>用户</a:t>
            </a:r>
            <a:r>
              <a:rPr lang="zh-CN" altLang="zh-CN" sz="1000" dirty="0" smtClean="0"/>
              <a:t>出售</a:t>
            </a:r>
            <a:r>
              <a:rPr lang="zh-CN" altLang="zh-CN" sz="1000" dirty="0"/>
              <a:t>存储</a:t>
            </a:r>
            <a:r>
              <a:rPr lang="zh-CN" altLang="zh-CN" sz="1000" dirty="0" smtClean="0"/>
              <a:t>容量。</a:t>
            </a:r>
            <a:endParaRPr lang="en-US" altLang="zh-CN" sz="1000" dirty="0" smtClean="0"/>
          </a:p>
          <a:p>
            <a:pPr lvl="0"/>
            <a:r>
              <a:rPr lang="en-US" altLang="zh-CN" sz="1000" dirty="0" smtClean="0"/>
              <a:t>2.</a:t>
            </a:r>
            <a:r>
              <a:rPr lang="zh-CN" altLang="en-US" sz="1000" dirty="0" smtClean="0"/>
              <a:t>为</a:t>
            </a:r>
            <a:r>
              <a:rPr lang="en-US" altLang="zh-CN" sz="1000" dirty="0" err="1" smtClean="0"/>
              <a:t>vip</a:t>
            </a:r>
            <a:r>
              <a:rPr lang="zh-CN" altLang="en-US" sz="1000" dirty="0" smtClean="0"/>
              <a:t>用户提供特殊滤镜等。</a:t>
            </a:r>
            <a:endParaRPr lang="zh-CN" altLang="zh-CN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211452" y="1952037"/>
            <a:ext cx="1850772" cy="2646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zh-CN" altLang="en-US" sz="1400" b="1" dirty="0" smtClean="0">
                <a:latin typeface="Roboto" charset="0"/>
                <a:ea typeface="Roboto" charset="0"/>
                <a:cs typeface="Roboto" charset="0"/>
              </a:rPr>
              <a:t>美化图片</a:t>
            </a:r>
            <a:endParaRPr lang="en-US" sz="1400" b="1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11452" y="2216725"/>
            <a:ext cx="1863127" cy="6738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zh-CN" sz="1000" dirty="0"/>
              <a:t>编辑、美化、滤镜</a:t>
            </a:r>
            <a:r>
              <a:rPr lang="zh-CN" altLang="zh-CN" sz="1000" dirty="0" smtClean="0"/>
              <a:t>。</a:t>
            </a:r>
            <a:endParaRPr lang="en-US" altLang="zh-CN" sz="1000" dirty="0" smtClean="0"/>
          </a:p>
          <a:p>
            <a:pPr algn="r">
              <a:lnSpc>
                <a:spcPct val="130000"/>
              </a:lnSpc>
            </a:pPr>
            <a:r>
              <a:rPr lang="zh-CN" altLang="zh-CN" sz="1000" dirty="0" smtClean="0"/>
              <a:t>例如</a:t>
            </a:r>
            <a:r>
              <a:rPr lang="zh-CN" altLang="zh-CN" sz="1000" dirty="0"/>
              <a:t>：与天天</a:t>
            </a:r>
            <a:r>
              <a:rPr lang="en-US" altLang="zh-CN" sz="1000" dirty="0"/>
              <a:t>P</a:t>
            </a:r>
            <a:r>
              <a:rPr lang="zh-CN" altLang="zh-CN" sz="1000" dirty="0"/>
              <a:t>图进行合作，调用接口进行功能场景拓展 </a:t>
            </a:r>
            <a:endParaRPr lang="en-US" sz="1000" dirty="0">
              <a:solidFill>
                <a:schemeClr val="tx1">
                  <a:alpha val="6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51080" y="4166313"/>
            <a:ext cx="1850772" cy="2646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zh-CN" altLang="en-US" sz="1400" b="1" dirty="0" smtClean="0">
                <a:latin typeface="Roboto" charset="0"/>
                <a:ea typeface="Roboto" charset="0"/>
                <a:cs typeface="Roboto" charset="0"/>
              </a:rPr>
              <a:t>线下服务</a:t>
            </a:r>
            <a:endParaRPr lang="en-US" sz="1400" b="1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1080" y="4431001"/>
            <a:ext cx="1863127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/>
            <a:r>
              <a:rPr lang="zh-CN" altLang="zh-CN" sz="1000" dirty="0"/>
              <a:t>在线冲印、洗出</a:t>
            </a:r>
            <a:r>
              <a:rPr lang="en-US" altLang="zh-CN" sz="1000" dirty="0"/>
              <a:t>-</a:t>
            </a:r>
            <a:r>
              <a:rPr lang="zh-CN" altLang="zh-CN" sz="1000" dirty="0"/>
              <a:t>制作实物相册</a:t>
            </a:r>
            <a:r>
              <a:rPr lang="en-US" altLang="zh-CN" sz="1000" dirty="0"/>
              <a:t>-</a:t>
            </a:r>
            <a:r>
              <a:rPr lang="zh-CN" altLang="zh-CN" sz="1000" dirty="0"/>
              <a:t>购买相框</a:t>
            </a:r>
            <a:r>
              <a:rPr lang="en-US" altLang="zh-CN" sz="1000" dirty="0"/>
              <a:t>-</a:t>
            </a:r>
            <a:r>
              <a:rPr lang="zh-CN" altLang="zh-CN" sz="1000" dirty="0"/>
              <a:t>邮递服务（自己做</a:t>
            </a:r>
            <a:r>
              <a:rPr lang="en-US" altLang="zh-CN" sz="1000" dirty="0"/>
              <a:t>/</a:t>
            </a:r>
            <a:r>
              <a:rPr lang="zh-CN" altLang="zh-CN" sz="1000" dirty="0"/>
              <a:t>第三方服务）。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362" y="3190247"/>
            <a:ext cx="2554545" cy="68326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4800" b="1" dirty="0" smtClean="0">
                <a:latin typeface="Bebas Neue" charset="0"/>
                <a:ea typeface="Bebas Neue" charset="0"/>
                <a:cs typeface="Bebas Neue" charset="0"/>
              </a:rPr>
              <a:t>盈利模式</a:t>
            </a:r>
            <a:endParaRPr lang="en-US" sz="4800" b="1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21" name="Oval 7"/>
          <p:cNvSpPr/>
          <p:nvPr/>
        </p:nvSpPr>
        <p:spPr>
          <a:xfrm>
            <a:off x="7127854" y="2007884"/>
            <a:ext cx="751262" cy="751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45720" rIns="0" bIns="0" rtlCol="0" anchor="ctr"/>
          <a:lstStyle/>
          <a:p>
            <a:pPr algn="ctr"/>
            <a:r>
              <a:rPr lang="en-US" altLang="zh-CN" sz="2800" spc="300" dirty="0">
                <a:latin typeface="linea-basic-10" charset="0"/>
                <a:ea typeface="linea-basic-10" charset="0"/>
                <a:cs typeface="linea-basic-10" charset="0"/>
              </a:rPr>
              <a:t>4</a:t>
            </a:r>
            <a:endParaRPr lang="en-US" sz="2800" spc="300" dirty="0">
              <a:latin typeface="linea-basic-10" charset="0"/>
              <a:ea typeface="linea-basic-10" charset="0"/>
              <a:cs typeface="linea-basic-10" charset="0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7991055" y="1952037"/>
            <a:ext cx="1850772" cy="2646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1400" b="1" dirty="0" smtClean="0">
                <a:latin typeface="Roboto" charset="0"/>
                <a:ea typeface="Roboto" charset="0"/>
                <a:cs typeface="Roboto" charset="0"/>
              </a:rPr>
              <a:t>广告业务</a:t>
            </a:r>
            <a:endParaRPr lang="en-US" sz="1400" b="1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7991055" y="2216725"/>
            <a:ext cx="1863127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/>
            <a:r>
              <a:rPr lang="zh-CN" altLang="en-US" sz="1000" dirty="0" smtClean="0"/>
              <a:t>以用户流量进行广告业务变现</a:t>
            </a:r>
            <a:endParaRPr lang="en-US" altLang="zh-CN" sz="1000" dirty="0" smtClean="0"/>
          </a:p>
        </p:txBody>
      </p:sp>
    </p:spTree>
    <p:extLst>
      <p:ext uri="{BB962C8B-B14F-4D97-AF65-F5344CB8AC3E}">
        <p14:creationId xmlns:p14="http://schemas.microsoft.com/office/powerpoint/2010/main" val="49931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 txBox="1">
            <a:spLocks/>
          </p:cNvSpPr>
          <p:nvPr/>
        </p:nvSpPr>
        <p:spPr>
          <a:xfrm>
            <a:off x="0" y="0"/>
            <a:ext cx="7116271" cy="6858000"/>
          </a:xfrm>
          <a:prstGeom prst="rect">
            <a:avLst/>
          </a:prstGeom>
          <a:solidFill>
            <a:schemeClr val="accent1"/>
          </a:solidFill>
          <a:effectLst/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981856" y="-1"/>
            <a:ext cx="10224026" cy="6796007"/>
            <a:chOff x="981856" y="-7495"/>
            <a:chExt cx="10224026" cy="685800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981856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026661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071466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116271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9161076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1205882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3803064" y="2639985"/>
            <a:ext cx="313419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zh-CN" altLang="en-US" sz="11500" b="1" dirty="0" smtClean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设计</a:t>
            </a:r>
            <a:endParaRPr lang="en-US" sz="11500" b="1" dirty="0">
              <a:solidFill>
                <a:schemeClr val="bg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3182492" y="3180161"/>
            <a:ext cx="57242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7"/>
          <p:cNvSpPr txBox="1"/>
          <p:nvPr/>
        </p:nvSpPr>
        <p:spPr>
          <a:xfrm>
            <a:off x="1733862" y="3221697"/>
            <a:ext cx="2153932" cy="6924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alpha val="7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需求好少啊</a:t>
            </a:r>
            <a:endParaRPr lang="en-US" altLang="zh-CN" sz="1000" dirty="0" smtClean="0">
              <a:solidFill>
                <a:schemeClr val="bg1">
                  <a:alpha val="7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alpha val="7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很快就做完了？</a:t>
            </a:r>
            <a:r>
              <a:rPr lang="en-US" altLang="zh-CN" sz="1000" dirty="0" smtClean="0">
                <a:solidFill>
                  <a:schemeClr val="bg1">
                    <a:alpha val="7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/>
            </a:r>
            <a:br>
              <a:rPr lang="en-US" altLang="zh-CN" sz="1000" dirty="0" smtClean="0">
                <a:solidFill>
                  <a:schemeClr val="bg1">
                    <a:alpha val="7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</a:br>
            <a:r>
              <a:rPr lang="zh-CN" altLang="en-US" sz="1000" dirty="0" smtClean="0">
                <a:solidFill>
                  <a:schemeClr val="bg1">
                    <a:alpha val="7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要不再加两个需求？</a:t>
            </a:r>
            <a:endParaRPr lang="en-US" sz="1000" dirty="0">
              <a:solidFill>
                <a:schemeClr val="bg1">
                  <a:alpha val="7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9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63" y="812392"/>
            <a:ext cx="2685420" cy="5474838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7127302" y="1664632"/>
            <a:ext cx="2773936" cy="592496"/>
            <a:chOff x="981856" y="3534620"/>
            <a:chExt cx="2773936" cy="592496"/>
          </a:xfrm>
        </p:grpSpPr>
        <p:sp>
          <p:nvSpPr>
            <p:cNvPr id="9" name="TextBox 8"/>
            <p:cNvSpPr txBox="1"/>
            <p:nvPr/>
          </p:nvSpPr>
          <p:spPr>
            <a:xfrm>
              <a:off x="1692324" y="3896284"/>
              <a:ext cx="2063468" cy="23083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信息架构，流程设计，交互原型</a:t>
              </a:r>
              <a:r>
                <a:rPr lang="en-US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.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97206" y="3534620"/>
              <a:ext cx="810478" cy="264688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1400" b="1" dirty="0" smtClean="0">
                  <a:latin typeface="Roboto" charset="0"/>
                  <a:ea typeface="Roboto" charset="0"/>
                  <a:cs typeface="Roboto" charset="0"/>
                </a:rPr>
                <a:t>交互设计</a:t>
              </a:r>
              <a:endParaRPr lang="en-US" sz="1400" b="1" dirty="0">
                <a:latin typeface="Roboto" charset="0"/>
                <a:ea typeface="Roboto" charset="0"/>
                <a:cs typeface="Roboto" charset="0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692324" y="3871802"/>
              <a:ext cx="343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981856" y="3570110"/>
              <a:ext cx="549362" cy="5493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45720" rIns="0" bIns="0" rtlCol="0" anchor="ctr"/>
            <a:lstStyle/>
            <a:p>
              <a:pPr algn="ctr"/>
              <a:r>
                <a:rPr lang="en-US" altLang="zh-CN" sz="2000" spc="300" dirty="0">
                  <a:latin typeface="linea-basic-10" charset="0"/>
                  <a:ea typeface="linea-basic-10" charset="0"/>
                  <a:cs typeface="linea-basic-10" charset="0"/>
                </a:rPr>
                <a:t>I</a:t>
              </a:r>
              <a:endParaRPr lang="en-US" sz="2000" spc="300" dirty="0"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127302" y="3072727"/>
            <a:ext cx="2554508" cy="584852"/>
            <a:chOff x="981856" y="3534620"/>
            <a:chExt cx="2554508" cy="584852"/>
          </a:xfrm>
        </p:grpSpPr>
        <p:sp>
          <p:nvSpPr>
            <p:cNvPr id="14" name="TextBox 13"/>
            <p:cNvSpPr txBox="1"/>
            <p:nvPr/>
          </p:nvSpPr>
          <p:spPr>
            <a:xfrm>
              <a:off x="1692324" y="3896284"/>
              <a:ext cx="1844040" cy="2031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色彩，</a:t>
              </a:r>
              <a:r>
                <a:rPr lang="en-US" altLang="zh-CN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logo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97206" y="3534620"/>
              <a:ext cx="810478" cy="264688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1400" b="1" dirty="0" smtClean="0">
                  <a:latin typeface="Roboto" charset="0"/>
                  <a:ea typeface="Roboto" charset="0"/>
                  <a:cs typeface="Roboto" charset="0"/>
                </a:rPr>
                <a:t>风格设定</a:t>
              </a:r>
              <a:endParaRPr lang="en-US" sz="1400" b="1" dirty="0">
                <a:latin typeface="Roboto" charset="0"/>
                <a:ea typeface="Roboto" charset="0"/>
                <a:cs typeface="Roboto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1692324" y="3871802"/>
              <a:ext cx="34399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981856" y="3570110"/>
              <a:ext cx="549362" cy="5493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45720" rIns="0" bIns="0" rtlCol="0" anchor="ctr"/>
            <a:lstStyle/>
            <a:p>
              <a:pPr algn="ctr"/>
              <a:r>
                <a:rPr lang="en-US" altLang="zh-CN" sz="2000" spc="300" dirty="0" smtClean="0">
                  <a:latin typeface="linea-basic-10" charset="0"/>
                  <a:ea typeface="linea-basic-10" charset="0"/>
                  <a:cs typeface="linea-basic-10" charset="0"/>
                </a:rPr>
                <a:t>S</a:t>
              </a:r>
              <a:endParaRPr lang="en-US" sz="2000" spc="300" dirty="0"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27302" y="4480821"/>
            <a:ext cx="2554508" cy="584852"/>
            <a:chOff x="981856" y="3534620"/>
            <a:chExt cx="2554508" cy="584852"/>
          </a:xfrm>
        </p:grpSpPr>
        <p:sp>
          <p:nvSpPr>
            <p:cNvPr id="19" name="TextBox 18"/>
            <p:cNvSpPr txBox="1"/>
            <p:nvPr/>
          </p:nvSpPr>
          <p:spPr>
            <a:xfrm>
              <a:off x="1692324" y="3896284"/>
              <a:ext cx="1844040" cy="2031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图标设计，界面设计</a:t>
              </a:r>
              <a:endParaRPr lang="en-US" sz="100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97206" y="3534620"/>
              <a:ext cx="810478" cy="264688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1400" b="1" dirty="0" smtClean="0">
                  <a:latin typeface="Roboto" charset="0"/>
                  <a:ea typeface="Roboto" charset="0"/>
                  <a:cs typeface="Roboto" charset="0"/>
                </a:rPr>
                <a:t>视觉设计</a:t>
              </a:r>
              <a:endParaRPr lang="en-US" sz="1400" b="1" dirty="0">
                <a:latin typeface="Roboto" charset="0"/>
                <a:ea typeface="Roboto" charset="0"/>
                <a:cs typeface="Roboto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1692324" y="3871802"/>
              <a:ext cx="343990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981856" y="3570110"/>
              <a:ext cx="549362" cy="54936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45720" rIns="0" bIns="0" rtlCol="0" anchor="ctr"/>
            <a:lstStyle/>
            <a:p>
              <a:pPr algn="ctr"/>
              <a:r>
                <a:rPr lang="en-US" altLang="zh-CN" sz="2000" spc="300" dirty="0">
                  <a:latin typeface="linea-basic-10" charset="0"/>
                  <a:ea typeface="linea-basic-10" charset="0"/>
                  <a:cs typeface="linea-basic-10" charset="0"/>
                </a:rPr>
                <a:t>V</a:t>
              </a:r>
              <a:endParaRPr lang="en-US" sz="2000" spc="300" dirty="0"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070" y="1513490"/>
            <a:ext cx="2410896" cy="428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6580" y="3057004"/>
            <a:ext cx="2646878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800" b="1" dirty="0" smtClean="0">
                <a:latin typeface="Bebas Neue" charset="0"/>
                <a:ea typeface="Bebas Neue" charset="0"/>
                <a:cs typeface="Bebas Neue" charset="0"/>
              </a:rPr>
              <a:t>成员分工</a:t>
            </a:r>
            <a:endParaRPr lang="en-US" sz="4800" b="1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640354" y="2180723"/>
            <a:ext cx="2484243" cy="400110"/>
            <a:chOff x="2848321" y="2994452"/>
            <a:chExt cx="2258402" cy="400110"/>
          </a:xfrm>
        </p:grpSpPr>
        <p:sp>
          <p:nvSpPr>
            <p:cNvPr id="6" name="TextBox 5"/>
            <p:cNvSpPr txBox="1"/>
            <p:nvPr/>
          </p:nvSpPr>
          <p:spPr>
            <a:xfrm>
              <a:off x="3585911" y="3082066"/>
              <a:ext cx="1520812" cy="264688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1400" b="1" dirty="0" smtClean="0">
                  <a:latin typeface="Roboto" charset="0"/>
                  <a:ea typeface="Roboto" charset="0"/>
                  <a:cs typeface="Roboto" charset="0"/>
                </a:rPr>
                <a:t>鄞</a:t>
              </a:r>
              <a:r>
                <a:rPr lang="zh-CN" altLang="en-US" sz="1400" b="1" dirty="0" smtClean="0">
                  <a:latin typeface="Roboto" charset="0"/>
                  <a:ea typeface="Roboto" charset="0"/>
                  <a:cs typeface="Roboto" charset="0"/>
                </a:rPr>
                <a:t>沛</a:t>
              </a:r>
              <a:r>
                <a:rPr lang="zh-CN" altLang="en-US" sz="1400" b="1" dirty="0" smtClean="0">
                  <a:latin typeface="Roboto" charset="0"/>
                  <a:ea typeface="Roboto" charset="0"/>
                  <a:cs typeface="Roboto" charset="0"/>
                </a:rPr>
                <a:t>夫   </a:t>
              </a:r>
              <a:r>
                <a:rPr lang="en-US" altLang="zh-CN" sz="1400" b="1" dirty="0" err="1" smtClean="0">
                  <a:latin typeface="Roboto" charset="0"/>
                  <a:ea typeface="Roboto" charset="0"/>
                  <a:cs typeface="Roboto" charset="0"/>
                </a:rPr>
                <a:t>nomopfyin</a:t>
              </a:r>
              <a:endParaRPr lang="en-US" sz="1400" b="1" dirty="0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48321" y="2994452"/>
              <a:ext cx="634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2"/>
                  </a:solidFill>
                  <a:latin typeface="linea-basic-10" charset="0"/>
                  <a:ea typeface="linea-basic-10" charset="0"/>
                  <a:cs typeface="linea-basic-10" charset="0"/>
                </a:rPr>
                <a:t>产品</a:t>
              </a:r>
              <a:endParaRPr lang="en-US" sz="2000" dirty="0">
                <a:solidFill>
                  <a:schemeClr val="accent2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40354" y="2886039"/>
            <a:ext cx="2521690" cy="400110"/>
            <a:chOff x="2863030" y="3001251"/>
            <a:chExt cx="2521690" cy="400110"/>
          </a:xfrm>
        </p:grpSpPr>
        <p:sp>
          <p:nvSpPr>
            <p:cNvPr id="14" name="TextBox 13"/>
            <p:cNvSpPr txBox="1"/>
            <p:nvPr/>
          </p:nvSpPr>
          <p:spPr>
            <a:xfrm>
              <a:off x="3678163" y="3082017"/>
              <a:ext cx="1706557" cy="264688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1400" b="1" dirty="0" smtClean="0">
                  <a:latin typeface="Roboto" charset="0"/>
                  <a:ea typeface="Roboto" charset="0"/>
                  <a:cs typeface="Roboto" charset="0"/>
                </a:rPr>
                <a:t>张真榕   </a:t>
              </a:r>
              <a:r>
                <a:rPr lang="en-US" altLang="zh-CN" sz="1400" b="1" dirty="0" err="1" smtClean="0">
                  <a:latin typeface="Roboto" charset="0"/>
                  <a:ea typeface="Roboto" charset="0"/>
                  <a:cs typeface="Roboto" charset="0"/>
                </a:rPr>
                <a:t>zhenrzhang</a:t>
              </a:r>
              <a:endParaRPr lang="en-US" sz="1400" b="1" dirty="0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63030" y="3001251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2"/>
                  </a:solidFill>
                  <a:latin typeface="linea-basic-10" charset="0"/>
                  <a:ea typeface="linea-basic-10" charset="0"/>
                  <a:cs typeface="linea-basic-10" charset="0"/>
                </a:rPr>
                <a:t>设计</a:t>
              </a:r>
              <a:endParaRPr lang="en-US" sz="2000" dirty="0">
                <a:solidFill>
                  <a:schemeClr val="accent2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728378" y="3863216"/>
            <a:ext cx="1467325" cy="24006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300" dirty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t>#</a:t>
            </a:r>
            <a:r>
              <a:rPr lang="en-US" sz="1200" b="1" spc="300" dirty="0" smtClean="0">
                <a:solidFill>
                  <a:schemeClr val="bg1">
                    <a:lumMod val="50000"/>
                  </a:schemeClr>
                </a:solidFill>
                <a:latin typeface="Bebas Neue" charset="0"/>
                <a:ea typeface="Bebas Neue" charset="0"/>
                <a:cs typeface="Bebas Neue" charset="0"/>
              </a:rPr>
              <a:t>about company</a:t>
            </a:r>
            <a:endParaRPr lang="en-US" sz="1200" b="1" spc="300" dirty="0">
              <a:solidFill>
                <a:schemeClr val="bg1">
                  <a:lumMod val="50000"/>
                </a:schemeClr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grpSp>
        <p:nvGrpSpPr>
          <p:cNvPr id="44" name="Group 16"/>
          <p:cNvGrpSpPr/>
          <p:nvPr/>
        </p:nvGrpSpPr>
        <p:grpSpPr>
          <a:xfrm>
            <a:off x="6640354" y="3231493"/>
            <a:ext cx="2675015" cy="1037058"/>
            <a:chOff x="2964934" y="3006456"/>
            <a:chExt cx="2675015" cy="1037058"/>
          </a:xfrm>
        </p:grpSpPr>
        <p:sp>
          <p:nvSpPr>
            <p:cNvPr id="47" name="TextBox 19"/>
            <p:cNvSpPr txBox="1"/>
            <p:nvPr/>
          </p:nvSpPr>
          <p:spPr>
            <a:xfrm>
              <a:off x="3785915" y="3089407"/>
              <a:ext cx="1854034" cy="954107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1400" b="1" dirty="0" smtClean="0">
                  <a:latin typeface="Roboto" charset="0"/>
                  <a:ea typeface="Roboto" charset="0"/>
                  <a:cs typeface="Roboto" charset="0"/>
                </a:rPr>
                <a:t>孟</a:t>
              </a:r>
              <a:r>
                <a:rPr lang="zh-CN" altLang="en-US" sz="1400" b="1" dirty="0" smtClean="0">
                  <a:latin typeface="Roboto" charset="0"/>
                  <a:ea typeface="Roboto" charset="0"/>
                  <a:cs typeface="Roboto" charset="0"/>
                </a:rPr>
                <a:t>翔       </a:t>
              </a:r>
              <a:r>
                <a:rPr lang="en-US" altLang="zh-CN" sz="1400" b="1" dirty="0" err="1" smtClean="0">
                  <a:latin typeface="Roboto" charset="0"/>
                  <a:ea typeface="Roboto" charset="0"/>
                  <a:cs typeface="Roboto" charset="0"/>
                </a:rPr>
                <a:t>e</a:t>
              </a:r>
              <a:r>
                <a:rPr lang="en-US" altLang="zh-CN" sz="1400" b="1" dirty="0" err="1" smtClean="0">
                  <a:latin typeface="Roboto" charset="0"/>
                  <a:ea typeface="Roboto" charset="0"/>
                  <a:cs typeface="Roboto" charset="0"/>
                </a:rPr>
                <a:t>chomxmeng</a:t>
              </a:r>
              <a:endParaRPr lang="en-US" altLang="zh-CN" sz="1400" b="1" dirty="0" smtClean="0">
                <a:latin typeface="Roboto" charset="0"/>
                <a:ea typeface="Roboto" charset="0"/>
                <a:cs typeface="Roboto" charset="0"/>
              </a:endParaRPr>
            </a:p>
            <a:p>
              <a:pPr>
                <a:lnSpc>
                  <a:spcPct val="80000"/>
                </a:lnSpc>
              </a:pPr>
              <a:endParaRPr lang="en-US" altLang="zh-CN" sz="1400" b="1" dirty="0" smtClean="0">
                <a:latin typeface="Roboto" charset="0"/>
                <a:ea typeface="Roboto" charset="0"/>
                <a:cs typeface="Roboto" charset="0"/>
              </a:endParaRPr>
            </a:p>
            <a:p>
              <a:pPr>
                <a:lnSpc>
                  <a:spcPct val="80000"/>
                </a:lnSpc>
              </a:pPr>
              <a:r>
                <a:rPr lang="zh-CN" altLang="en-US" sz="1400" b="1" dirty="0" smtClean="0">
                  <a:latin typeface="Roboto" charset="0"/>
                  <a:ea typeface="Roboto" charset="0"/>
                  <a:cs typeface="Roboto" charset="0"/>
                </a:rPr>
                <a:t>罗杨       </a:t>
              </a:r>
              <a:r>
                <a:rPr lang="en-US" altLang="zh-CN" sz="1400" b="1" dirty="0" err="1" smtClean="0">
                  <a:latin typeface="Roboto" charset="0"/>
                  <a:ea typeface="Roboto" charset="0"/>
                  <a:cs typeface="Roboto" charset="0"/>
                </a:rPr>
                <a:t>rangerluo</a:t>
              </a:r>
              <a:endParaRPr lang="en-US" altLang="zh-CN" sz="1400" b="1" dirty="0" smtClean="0">
                <a:latin typeface="Roboto" charset="0"/>
                <a:ea typeface="Roboto" charset="0"/>
                <a:cs typeface="Roboto" charset="0"/>
              </a:endParaRPr>
            </a:p>
            <a:p>
              <a:pPr>
                <a:lnSpc>
                  <a:spcPct val="80000"/>
                </a:lnSpc>
              </a:pPr>
              <a:endParaRPr lang="en-US" altLang="zh-CN" sz="1400" b="1" dirty="0" smtClean="0">
                <a:latin typeface="Roboto" charset="0"/>
                <a:ea typeface="Roboto" charset="0"/>
                <a:cs typeface="Roboto" charset="0"/>
              </a:endParaRPr>
            </a:p>
            <a:p>
              <a:pPr>
                <a:lnSpc>
                  <a:spcPct val="80000"/>
                </a:lnSpc>
              </a:pPr>
              <a:r>
                <a:rPr lang="zh-CN" altLang="en-US" sz="1400" b="1" dirty="0" smtClean="0">
                  <a:latin typeface="Roboto" charset="0"/>
                  <a:ea typeface="Roboto" charset="0"/>
                  <a:cs typeface="Roboto" charset="0"/>
                </a:rPr>
                <a:t>纪梓杉   </a:t>
              </a:r>
              <a:r>
                <a:rPr lang="en-US" altLang="zh-CN" sz="1400" b="1" dirty="0" err="1" smtClean="0">
                  <a:latin typeface="Roboto" charset="0"/>
                  <a:ea typeface="Roboto" charset="0"/>
                  <a:cs typeface="Roboto" charset="0"/>
                </a:rPr>
                <a:t>ethanji</a:t>
              </a:r>
              <a:endParaRPr lang="en-US" sz="1400" b="1" dirty="0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46" name="TextBox 18"/>
            <p:cNvSpPr txBox="1"/>
            <p:nvPr/>
          </p:nvSpPr>
          <p:spPr>
            <a:xfrm>
              <a:off x="2964934" y="3006456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3"/>
                  </a:solidFill>
                  <a:latin typeface="linea-basic-10" charset="0"/>
                  <a:ea typeface="linea-basic-10" charset="0"/>
                  <a:cs typeface="linea-basic-10" charset="0"/>
                </a:rPr>
                <a:t>开发</a:t>
              </a:r>
              <a:endParaRPr lang="en-US" sz="2000" dirty="0" smtClean="0">
                <a:solidFill>
                  <a:schemeClr val="accent3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67" name="Group 9"/>
          <p:cNvGrpSpPr/>
          <p:nvPr/>
        </p:nvGrpSpPr>
        <p:grpSpPr>
          <a:xfrm>
            <a:off x="6640354" y="2533025"/>
            <a:ext cx="2610752" cy="400110"/>
            <a:chOff x="2848321" y="2994452"/>
            <a:chExt cx="2610752" cy="400110"/>
          </a:xfrm>
        </p:grpSpPr>
        <p:sp>
          <p:nvSpPr>
            <p:cNvPr id="70" name="TextBox 5"/>
            <p:cNvSpPr txBox="1"/>
            <p:nvPr/>
          </p:nvSpPr>
          <p:spPr>
            <a:xfrm>
              <a:off x="3659670" y="3082066"/>
              <a:ext cx="1799403" cy="264688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1400" b="1" dirty="0" smtClean="0">
                  <a:latin typeface="Roboto" charset="0"/>
                  <a:ea typeface="Roboto" charset="0"/>
                  <a:cs typeface="Roboto" charset="0"/>
                </a:rPr>
                <a:t>张宛云   </a:t>
              </a:r>
              <a:r>
                <a:rPr lang="en-US" altLang="zh-CN" sz="1400" b="1" dirty="0" err="1" smtClean="0">
                  <a:latin typeface="Roboto" charset="0"/>
                  <a:ea typeface="Roboto" charset="0"/>
                  <a:cs typeface="Roboto" charset="0"/>
                </a:rPr>
                <a:t>robinwzhang</a:t>
              </a:r>
              <a:endParaRPr lang="en-US" sz="1400" b="1" dirty="0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69" name="TextBox 8"/>
            <p:cNvSpPr txBox="1"/>
            <p:nvPr/>
          </p:nvSpPr>
          <p:spPr>
            <a:xfrm>
              <a:off x="2848321" y="299445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2"/>
                  </a:solidFill>
                  <a:latin typeface="linea-basic-10" charset="0"/>
                  <a:ea typeface="linea-basic-10" charset="0"/>
                  <a:cs typeface="linea-basic-10" charset="0"/>
                </a:rPr>
                <a:t>市场</a:t>
              </a:r>
              <a:endParaRPr lang="en-US" sz="2000" dirty="0">
                <a:solidFill>
                  <a:schemeClr val="accent2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72" name="Group 16"/>
          <p:cNvGrpSpPr/>
          <p:nvPr/>
        </p:nvGrpSpPr>
        <p:grpSpPr>
          <a:xfrm>
            <a:off x="6705364" y="4228261"/>
            <a:ext cx="2144086" cy="400110"/>
            <a:chOff x="3038844" y="3019121"/>
            <a:chExt cx="2144086" cy="400110"/>
          </a:xfrm>
        </p:grpSpPr>
        <p:sp>
          <p:nvSpPr>
            <p:cNvPr id="75" name="TextBox 19"/>
            <p:cNvSpPr txBox="1"/>
            <p:nvPr/>
          </p:nvSpPr>
          <p:spPr>
            <a:xfrm>
              <a:off x="3785753" y="3110072"/>
              <a:ext cx="1397177" cy="264688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1400" b="1" dirty="0" smtClean="0">
                  <a:latin typeface="Roboto" charset="0"/>
                  <a:ea typeface="Roboto" charset="0"/>
                  <a:cs typeface="Roboto" charset="0"/>
                </a:rPr>
                <a:t>王全</a:t>
              </a:r>
              <a:r>
                <a:rPr lang="zh-CN" altLang="en-US" sz="1400" b="1" dirty="0" smtClean="0">
                  <a:latin typeface="Roboto" charset="0"/>
                  <a:ea typeface="Roboto" charset="0"/>
                  <a:cs typeface="Roboto" charset="0"/>
                </a:rPr>
                <a:t>红</a:t>
              </a:r>
              <a:r>
                <a:rPr lang="en-US" altLang="zh-CN" sz="1400" b="1" dirty="0" smtClean="0">
                  <a:latin typeface="Roboto" charset="0"/>
                  <a:ea typeface="Roboto" charset="0"/>
                  <a:cs typeface="Roboto" charset="0"/>
                </a:rPr>
                <a:t>   </a:t>
              </a:r>
              <a:r>
                <a:rPr lang="en-US" altLang="zh-CN" sz="1400" b="1" dirty="0" err="1" smtClean="0">
                  <a:latin typeface="Roboto" charset="0"/>
                  <a:ea typeface="Roboto" charset="0"/>
                  <a:cs typeface="Roboto" charset="0"/>
                </a:rPr>
                <a:t>qhwang</a:t>
              </a:r>
              <a:endParaRPr lang="en-US" sz="1400" b="1" dirty="0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74" name="TextBox 18"/>
            <p:cNvSpPr txBox="1"/>
            <p:nvPr/>
          </p:nvSpPr>
          <p:spPr>
            <a:xfrm>
              <a:off x="3038844" y="3019121"/>
              <a:ext cx="4555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accent3"/>
                  </a:solidFill>
                  <a:latin typeface="linea-basic-10" charset="0"/>
                  <a:ea typeface="linea-basic-10" charset="0"/>
                  <a:cs typeface="linea-basic-10" charset="0"/>
                </a:rPr>
                <a:t>AI</a:t>
              </a:r>
              <a:endParaRPr lang="en-US" sz="2000" dirty="0" smtClean="0">
                <a:solidFill>
                  <a:schemeClr val="accent3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80" name="Group 16"/>
          <p:cNvGrpSpPr/>
          <p:nvPr/>
        </p:nvGrpSpPr>
        <p:grpSpPr>
          <a:xfrm>
            <a:off x="6640354" y="4583900"/>
            <a:ext cx="2517137" cy="671225"/>
            <a:chOff x="2990535" y="3019121"/>
            <a:chExt cx="2517137" cy="671225"/>
          </a:xfrm>
        </p:grpSpPr>
        <p:sp>
          <p:nvSpPr>
            <p:cNvPr id="81" name="TextBox 19"/>
            <p:cNvSpPr txBox="1"/>
            <p:nvPr/>
          </p:nvSpPr>
          <p:spPr>
            <a:xfrm>
              <a:off x="3801884" y="3080948"/>
              <a:ext cx="1705788" cy="609398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1400" b="1" dirty="0" smtClean="0">
                  <a:latin typeface="Roboto" charset="0"/>
                  <a:ea typeface="Roboto" charset="0"/>
                  <a:cs typeface="Roboto" charset="0"/>
                </a:rPr>
                <a:t>陈住</a:t>
              </a:r>
              <a:r>
                <a:rPr lang="zh-CN" altLang="en-US" sz="1400" b="1" dirty="0" smtClean="0">
                  <a:latin typeface="Roboto" charset="0"/>
                  <a:ea typeface="Roboto" charset="0"/>
                  <a:cs typeface="Roboto" charset="0"/>
                </a:rPr>
                <a:t>辉</a:t>
              </a:r>
              <a:r>
                <a:rPr lang="en-US" altLang="zh-CN" sz="1400" b="1" dirty="0">
                  <a:latin typeface="Roboto" charset="0"/>
                  <a:ea typeface="Roboto" charset="0"/>
                  <a:cs typeface="Roboto" charset="0"/>
                </a:rPr>
                <a:t> </a:t>
              </a:r>
              <a:r>
                <a:rPr lang="en-US" altLang="zh-CN" sz="1400" b="1" dirty="0" smtClean="0">
                  <a:latin typeface="Roboto" charset="0"/>
                  <a:ea typeface="Roboto" charset="0"/>
                  <a:cs typeface="Roboto" charset="0"/>
                </a:rPr>
                <a:t>  </a:t>
              </a:r>
              <a:r>
                <a:rPr lang="en-US" altLang="zh-CN" sz="1400" b="1" dirty="0" err="1" smtClean="0">
                  <a:latin typeface="Roboto" charset="0"/>
                  <a:ea typeface="Roboto" charset="0"/>
                  <a:cs typeface="Roboto" charset="0"/>
                </a:rPr>
                <a:t>joefreychen</a:t>
              </a:r>
              <a:endParaRPr lang="en-US" altLang="zh-CN" sz="1400" b="1" dirty="0">
                <a:latin typeface="Roboto" charset="0"/>
                <a:ea typeface="Roboto" charset="0"/>
                <a:cs typeface="Roboto" charset="0"/>
              </a:endParaRPr>
            </a:p>
            <a:p>
              <a:pPr>
                <a:lnSpc>
                  <a:spcPct val="80000"/>
                </a:lnSpc>
              </a:pPr>
              <a:endParaRPr lang="en-US" altLang="zh-CN" sz="1400" b="1" dirty="0" smtClean="0">
                <a:latin typeface="Roboto" charset="0"/>
                <a:ea typeface="Roboto" charset="0"/>
                <a:cs typeface="Roboto" charset="0"/>
              </a:endParaRPr>
            </a:p>
            <a:p>
              <a:pPr>
                <a:lnSpc>
                  <a:spcPct val="80000"/>
                </a:lnSpc>
              </a:pPr>
              <a:r>
                <a:rPr lang="zh-CN" altLang="en-US" sz="1400" b="1" dirty="0" smtClean="0">
                  <a:latin typeface="Roboto" charset="0"/>
                  <a:ea typeface="Roboto" charset="0"/>
                  <a:cs typeface="Roboto" charset="0"/>
                </a:rPr>
                <a:t>徐达       </a:t>
              </a:r>
              <a:r>
                <a:rPr lang="en-US" altLang="zh-CN" sz="1400" b="1" dirty="0" err="1" smtClean="0">
                  <a:latin typeface="Roboto" charset="0"/>
                  <a:ea typeface="Roboto" charset="0"/>
                  <a:cs typeface="Roboto" charset="0"/>
                </a:rPr>
                <a:t>daxu</a:t>
              </a:r>
              <a:endParaRPr lang="en-US" altLang="zh-CN" sz="1400" b="1" dirty="0" smtClean="0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82" name="TextBox 18"/>
            <p:cNvSpPr txBox="1"/>
            <p:nvPr/>
          </p:nvSpPr>
          <p:spPr>
            <a:xfrm>
              <a:off x="2990535" y="3019121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3"/>
                  </a:solidFill>
                  <a:latin typeface="linea-basic-10" charset="0"/>
                  <a:ea typeface="linea-basic-10" charset="0"/>
                  <a:cs typeface="linea-basic-10" charset="0"/>
                </a:rPr>
                <a:t>测试</a:t>
              </a:r>
              <a:endParaRPr lang="en-US" sz="2000" dirty="0" smtClean="0">
                <a:solidFill>
                  <a:schemeClr val="accent3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271046" y="2180723"/>
            <a:ext cx="68911" cy="3074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spc="300">
              <a:latin typeface="linea-basic-10" charset="0"/>
              <a:ea typeface="linea-basic-10" charset="0"/>
              <a:cs typeface="linea-basic-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3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06" y="1336504"/>
            <a:ext cx="9337966" cy="5867036"/>
          </a:xfrm>
          <a:prstGeom prst="rect">
            <a:avLst/>
          </a:prstGeom>
        </p:spPr>
      </p:pic>
      <p:sp>
        <p:nvSpPr>
          <p:cNvPr id="5" name="TextBox 49"/>
          <p:cNvSpPr txBox="1"/>
          <p:nvPr/>
        </p:nvSpPr>
        <p:spPr>
          <a:xfrm>
            <a:off x="1655896" y="521746"/>
            <a:ext cx="1015663" cy="5355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600" dirty="0" smtClean="0">
                <a:latin typeface="Bebas Neue" charset="0"/>
                <a:ea typeface="Bebas Neue" charset="0"/>
                <a:cs typeface="Bebas Neue" charset="0"/>
              </a:rPr>
              <a:t>交互</a:t>
            </a:r>
            <a:endParaRPr lang="en-US" sz="360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6" name="Straight Connector 10"/>
          <p:cNvCxnSpPr/>
          <p:nvPr/>
        </p:nvCxnSpPr>
        <p:spPr>
          <a:xfrm>
            <a:off x="1722396" y="1293713"/>
            <a:ext cx="61335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6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8"/>
          <p:cNvSpPr txBox="1"/>
          <p:nvPr/>
        </p:nvSpPr>
        <p:spPr>
          <a:xfrm>
            <a:off x="1655896" y="1904486"/>
            <a:ext cx="3574472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lvl="0"/>
            <a:r>
              <a:rPr lang="zh-CN" altLang="en-US" sz="1600" dirty="0" smtClean="0"/>
              <a:t>工具类产品</a:t>
            </a:r>
            <a:r>
              <a:rPr lang="en-US" altLang="zh-CN" sz="1600" dirty="0" smtClean="0"/>
              <a:t>-</a:t>
            </a:r>
            <a:r>
              <a:rPr lang="zh-CN" altLang="en-US" sz="1600" dirty="0" smtClean="0"/>
              <a:t>蓝色／绿色</a:t>
            </a:r>
            <a:endParaRPr lang="en-US" altLang="zh-CN" sz="1600" dirty="0" smtClean="0"/>
          </a:p>
          <a:p>
            <a:pPr lvl="0"/>
            <a:r>
              <a:rPr lang="zh-CN" altLang="en-US" sz="1600" dirty="0" smtClean="0"/>
              <a:t>共享相册</a:t>
            </a:r>
            <a:r>
              <a:rPr lang="en-US" altLang="zh-CN" sz="1600" dirty="0" smtClean="0"/>
              <a:t>-</a:t>
            </a:r>
            <a:r>
              <a:rPr lang="zh-CN" altLang="en-US" sz="1600" dirty="0" smtClean="0"/>
              <a:t>回忆</a:t>
            </a:r>
            <a:r>
              <a:rPr lang="en-US" altLang="zh-CN" sz="1600" dirty="0" smtClean="0"/>
              <a:t>-</a:t>
            </a:r>
            <a:r>
              <a:rPr lang="zh-CN" altLang="en-US" sz="1600" dirty="0" smtClean="0"/>
              <a:t>红色</a:t>
            </a:r>
            <a:endParaRPr lang="zh-CN" altLang="zh-CN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2" b="21414"/>
          <a:stretch/>
        </p:blipFill>
        <p:spPr>
          <a:xfrm>
            <a:off x="1655896" y="2748030"/>
            <a:ext cx="3756498" cy="38542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377" y="1530150"/>
            <a:ext cx="2842320" cy="50555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723" y="1530150"/>
            <a:ext cx="2842319" cy="5055538"/>
          </a:xfrm>
          <a:prstGeom prst="rect">
            <a:avLst/>
          </a:prstGeom>
        </p:spPr>
      </p:pic>
      <p:sp>
        <p:nvSpPr>
          <p:cNvPr id="11" name="TextBox 49"/>
          <p:cNvSpPr txBox="1"/>
          <p:nvPr/>
        </p:nvSpPr>
        <p:spPr>
          <a:xfrm>
            <a:off x="1655896" y="521746"/>
            <a:ext cx="1938992" cy="5355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600" dirty="0" smtClean="0">
                <a:latin typeface="Bebas Neue" charset="0"/>
                <a:ea typeface="Bebas Neue" charset="0"/>
                <a:cs typeface="Bebas Neue" charset="0"/>
              </a:rPr>
              <a:t>风格设定</a:t>
            </a:r>
            <a:endParaRPr lang="en-US" altLang="zh-CN" sz="3600" dirty="0" smtClean="0"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2" name="Straight Connector 10"/>
          <p:cNvCxnSpPr/>
          <p:nvPr/>
        </p:nvCxnSpPr>
        <p:spPr>
          <a:xfrm>
            <a:off x="1722396" y="1293713"/>
            <a:ext cx="61335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02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096" y="1850927"/>
            <a:ext cx="2481596" cy="24815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42" y="4743051"/>
            <a:ext cx="254000" cy="254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467" y="4749401"/>
            <a:ext cx="241300" cy="241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092" y="4736701"/>
            <a:ext cx="2286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714093" y="3349027"/>
            <a:ext cx="845744" cy="24006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300" dirty="0" smtClean="0">
                <a:solidFill>
                  <a:schemeClr val="accent1"/>
                </a:solidFill>
                <a:latin typeface="Bebas Neue" charset="0"/>
                <a:ea typeface="Bebas Neue" charset="0"/>
                <a:cs typeface="Bebas Neue" charset="0"/>
              </a:rPr>
              <a:t>#</a:t>
            </a:r>
            <a:r>
              <a:rPr lang="en-US" sz="1200" b="1" spc="300" dirty="0" smtClean="0">
                <a:solidFill>
                  <a:schemeClr val="bg1">
                    <a:lumMod val="50000"/>
                  </a:schemeClr>
                </a:solidFill>
                <a:latin typeface="Bebas Neue" charset="0"/>
                <a:ea typeface="Bebas Neue" charset="0"/>
                <a:cs typeface="Bebas Neue" charset="0"/>
              </a:rPr>
              <a:t>Devices</a:t>
            </a:r>
            <a:endParaRPr lang="en-US" sz="1200" b="1" spc="300" dirty="0">
              <a:solidFill>
                <a:schemeClr val="bg1">
                  <a:lumMod val="50000"/>
                </a:schemeClr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588" y="1897314"/>
            <a:ext cx="2519472" cy="448129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262" y="1897314"/>
            <a:ext cx="2519470" cy="448129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15" y="1897314"/>
            <a:ext cx="2519471" cy="4481298"/>
          </a:xfrm>
          <a:prstGeom prst="rect">
            <a:avLst/>
          </a:prstGeom>
          <a:effectLst>
            <a:outerShdw blurRad="50800" dist="50800" dir="9900000" sx="52000" sy="52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TextBox 49"/>
          <p:cNvSpPr txBox="1"/>
          <p:nvPr/>
        </p:nvSpPr>
        <p:spPr>
          <a:xfrm>
            <a:off x="1655896" y="521746"/>
            <a:ext cx="1015663" cy="5355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600" dirty="0" smtClean="0">
                <a:latin typeface="Bebas Neue" charset="0"/>
                <a:ea typeface="Bebas Neue" charset="0"/>
                <a:cs typeface="Bebas Neue" charset="0"/>
              </a:rPr>
              <a:t>视觉</a:t>
            </a:r>
            <a:endParaRPr lang="en-US" sz="360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8" name="Straight Connector 10"/>
          <p:cNvCxnSpPr/>
          <p:nvPr/>
        </p:nvCxnSpPr>
        <p:spPr>
          <a:xfrm>
            <a:off x="1722396" y="1293713"/>
            <a:ext cx="61335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18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 txBox="1">
            <a:spLocks/>
          </p:cNvSpPr>
          <p:nvPr/>
        </p:nvSpPr>
        <p:spPr>
          <a:xfrm>
            <a:off x="0" y="0"/>
            <a:ext cx="7116271" cy="6858000"/>
          </a:xfrm>
          <a:prstGeom prst="rect">
            <a:avLst/>
          </a:prstGeom>
          <a:solidFill>
            <a:schemeClr val="accent1"/>
          </a:solidFill>
          <a:effectLst/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981856" y="-1"/>
            <a:ext cx="10224026" cy="6796007"/>
            <a:chOff x="981856" y="-7495"/>
            <a:chExt cx="10224026" cy="685800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981856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026661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071466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116271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9161076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1205882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4373732" y="2639985"/>
            <a:ext cx="256352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zh-CN" sz="11500" b="1" dirty="0" smtClean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iOS</a:t>
            </a:r>
            <a:endParaRPr lang="en-US" sz="11500" b="1" dirty="0">
              <a:solidFill>
                <a:schemeClr val="bg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3182492" y="3180161"/>
            <a:ext cx="57242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51060" y="3328171"/>
            <a:ext cx="2153932" cy="20165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00" dirty="0" err="1" smtClean="0">
                <a:solidFill>
                  <a:schemeClr val="bg1">
                    <a:alpha val="7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Ui</a:t>
            </a:r>
            <a:r>
              <a:rPr lang="zh-CN" altLang="en-US" sz="1000" dirty="0" smtClean="0">
                <a:solidFill>
                  <a:schemeClr val="bg1">
                    <a:alpha val="7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搭建</a:t>
            </a:r>
            <a:endParaRPr lang="en-US" altLang="zh-CN" sz="1000" dirty="0" smtClean="0">
              <a:solidFill>
                <a:schemeClr val="bg1">
                  <a:alpha val="7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57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81856" y="-1"/>
            <a:ext cx="10224026" cy="6796007"/>
            <a:chOff x="981856" y="-7495"/>
            <a:chExt cx="10224026" cy="685800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981856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026661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071466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116271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9161076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1205882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56" y="0"/>
            <a:ext cx="10303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9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10770" y="2319976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4800" b="1" dirty="0" smtClean="0"/>
              <a:t>产品介绍</a:t>
            </a:r>
            <a:endParaRPr lang="zh-CN" altLang="zh-CN" sz="4800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024076" y="3150973"/>
            <a:ext cx="61335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71466" y="3806428"/>
            <a:ext cx="6127112" cy="2708434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zh-CN" altLang="en-US" sz="1600" dirty="0"/>
              <a:t>这是一个多人</a:t>
            </a:r>
            <a:r>
              <a:rPr lang="zh-CN" altLang="zh-CN" sz="1600" dirty="0"/>
              <a:t>共享类型的相册产品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1.</a:t>
            </a:r>
            <a:r>
              <a:rPr lang="zh-CN" altLang="en-US" sz="1600" dirty="0"/>
              <a:t> </a:t>
            </a:r>
            <a:r>
              <a:rPr lang="zh-CN" altLang="zh-CN" sz="1600" dirty="0"/>
              <a:t>图片</a:t>
            </a:r>
            <a:r>
              <a:rPr lang="zh-CN" altLang="en-US" sz="1600" dirty="0"/>
              <a:t>的</a:t>
            </a:r>
            <a:r>
              <a:rPr lang="zh-CN" altLang="zh-CN" sz="1600" dirty="0"/>
              <a:t>浏览更加沉浸</a:t>
            </a:r>
            <a:r>
              <a:rPr lang="zh-CN" altLang="en-US" sz="1600" dirty="0"/>
              <a:t>，将故事性赋予照片</a:t>
            </a:r>
            <a:r>
              <a:rPr lang="zh-CN" altLang="zh-CN" sz="1600" dirty="0"/>
              <a:t>，</a:t>
            </a:r>
            <a:r>
              <a:rPr lang="zh-CN" altLang="en-US" sz="1600" dirty="0"/>
              <a:t>让</a:t>
            </a:r>
            <a:r>
              <a:rPr lang="zh-CN" altLang="zh-CN" sz="1600" dirty="0"/>
              <a:t>相册成为用户</a:t>
            </a:r>
            <a:r>
              <a:rPr lang="zh-CN" altLang="en-US" sz="1600" dirty="0"/>
              <a:t>保存、</a:t>
            </a:r>
            <a:r>
              <a:rPr lang="zh-CN" altLang="zh-CN" sz="1600" dirty="0"/>
              <a:t>回忆</a:t>
            </a:r>
            <a:r>
              <a:rPr lang="zh-CN" altLang="en-US" sz="1600" dirty="0"/>
              <a:t>甚至是</a:t>
            </a:r>
            <a:r>
              <a:rPr lang="zh-CN" altLang="zh-CN" sz="1600" dirty="0"/>
              <a:t>分享的一种方式</a:t>
            </a:r>
            <a:r>
              <a:rPr lang="zh-CN" altLang="en-US" sz="1600" dirty="0"/>
              <a:t>。</a:t>
            </a:r>
            <a:endParaRPr lang="zh-CN" altLang="zh-CN" sz="1600" dirty="0"/>
          </a:p>
          <a:p>
            <a:r>
              <a:rPr lang="en-US" altLang="zh-CN" sz="1600" dirty="0"/>
              <a:t>2.</a:t>
            </a:r>
            <a:r>
              <a:rPr lang="zh-CN" altLang="en-US" sz="1600" dirty="0"/>
              <a:t> </a:t>
            </a:r>
            <a:r>
              <a:rPr lang="zh-CN" altLang="zh-CN" sz="1600" dirty="0"/>
              <a:t>用户</a:t>
            </a:r>
            <a:r>
              <a:rPr lang="zh-CN" altLang="en-US" sz="1600" dirty="0"/>
              <a:t>可以</a:t>
            </a:r>
            <a:r>
              <a:rPr lang="zh-CN" altLang="zh-CN" sz="1600" dirty="0"/>
              <a:t>离开</a:t>
            </a:r>
            <a:r>
              <a:rPr lang="zh-CN" altLang="en-US" sz="1600" dirty="0"/>
              <a:t>某个相册</a:t>
            </a:r>
            <a:r>
              <a:rPr lang="zh-CN" altLang="zh-CN" sz="1600" dirty="0"/>
              <a:t>之后仍旧保留</a:t>
            </a:r>
            <a:r>
              <a:rPr lang="zh-CN" altLang="en-US" sz="1600" dirty="0"/>
              <a:t>这个相册，让相册成为他的专属回忆。</a:t>
            </a:r>
            <a:endParaRPr lang="zh-CN" altLang="zh-CN" sz="1600" dirty="0"/>
          </a:p>
          <a:p>
            <a:r>
              <a:rPr lang="en-US" altLang="zh-CN" sz="1600" dirty="0"/>
              <a:t>3.</a:t>
            </a:r>
            <a:r>
              <a:rPr lang="zh-CN" altLang="en-US" sz="1600" dirty="0"/>
              <a:t> </a:t>
            </a:r>
            <a:r>
              <a:rPr lang="zh-CN" altLang="zh-CN" sz="1600" dirty="0"/>
              <a:t>智能</a:t>
            </a:r>
            <a:r>
              <a:rPr lang="en-US" altLang="zh-CN" sz="1600" dirty="0"/>
              <a:t>AI</a:t>
            </a:r>
            <a:r>
              <a:rPr lang="zh-CN" altLang="zh-CN" sz="1600" dirty="0"/>
              <a:t>人脸识</a:t>
            </a:r>
            <a:r>
              <a:rPr lang="zh-CN" altLang="en-US" sz="1600" dirty="0"/>
              <a:t>别可以让用户更加轻松地提取某一个相册的用户照片，实现更加地</a:t>
            </a:r>
            <a:r>
              <a:rPr lang="zh-CN" altLang="zh-CN" sz="1600" dirty="0"/>
              <a:t>便捷</a:t>
            </a:r>
            <a:r>
              <a:rPr lang="zh-CN" altLang="en-US" sz="1600" dirty="0"/>
              <a:t>效率。</a:t>
            </a:r>
            <a:endParaRPr lang="en-US" altLang="zh-CN" sz="1600" dirty="0"/>
          </a:p>
          <a:p>
            <a:r>
              <a:rPr lang="en-US" altLang="zh-CN" sz="1600" dirty="0"/>
              <a:t>4.</a:t>
            </a:r>
            <a:r>
              <a:rPr lang="zh-CN" altLang="en-US" sz="1600" dirty="0"/>
              <a:t>当然，我们</a:t>
            </a:r>
            <a:r>
              <a:rPr lang="zh-CN" altLang="zh-CN" sz="1600" dirty="0"/>
              <a:t>不仅仅</a:t>
            </a:r>
            <a:r>
              <a:rPr lang="zh-CN" altLang="en-US" sz="1600" dirty="0"/>
              <a:t>想让它作为</a:t>
            </a:r>
            <a:r>
              <a:rPr lang="zh-CN" altLang="zh-CN" sz="1600" dirty="0"/>
              <a:t>一个单纯的保存照片的工具，更</a:t>
            </a:r>
            <a:r>
              <a:rPr lang="zh-CN" altLang="en-US" sz="1600" dirty="0"/>
              <a:t>是</a:t>
            </a:r>
            <a:r>
              <a:rPr lang="zh-CN" altLang="zh-CN" sz="1600" dirty="0"/>
              <a:t>想让</a:t>
            </a:r>
            <a:r>
              <a:rPr lang="zh-CN" altLang="en-US" sz="1600" dirty="0"/>
              <a:t>它变成</a:t>
            </a:r>
            <a:r>
              <a:rPr lang="zh-CN" altLang="zh-CN" sz="1600" dirty="0"/>
              <a:t>一个社交类型的相册平台。</a:t>
            </a:r>
            <a:endParaRPr lang="en-US" altLang="zh-CN" sz="1600" dirty="0"/>
          </a:p>
          <a:p>
            <a:r>
              <a:rPr lang="en-US" altLang="zh-CN" sz="1600" dirty="0"/>
              <a:t>5.</a:t>
            </a:r>
            <a:r>
              <a:rPr lang="zh-CN" altLang="en-US" sz="1600" dirty="0"/>
              <a:t>因为我们想让陌生人在我们的产品里狂欢。</a:t>
            </a:r>
            <a:endParaRPr lang="zh-CN" altLang="zh-CN" sz="1600" dirty="0"/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7222" r="722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 txBox="1">
            <a:spLocks/>
          </p:cNvSpPr>
          <p:nvPr/>
        </p:nvSpPr>
        <p:spPr>
          <a:xfrm>
            <a:off x="0" y="0"/>
            <a:ext cx="7116271" cy="6858000"/>
          </a:xfrm>
          <a:prstGeom prst="rect">
            <a:avLst/>
          </a:prstGeom>
          <a:solidFill>
            <a:schemeClr val="accent1"/>
          </a:solidFill>
          <a:effectLst/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981856" y="-1"/>
            <a:ext cx="10224026" cy="6796007"/>
            <a:chOff x="981856" y="-7495"/>
            <a:chExt cx="10224026" cy="685800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981856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026661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071466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116271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9161076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1205882" y="-7495"/>
              <a:ext cx="0" cy="6858000"/>
            </a:xfrm>
            <a:prstGeom prst="line">
              <a:avLst/>
            </a:prstGeom>
            <a:ln w="6350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3914275" y="2998331"/>
            <a:ext cx="313419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zh-CN" altLang="en-US" sz="11500" b="1" dirty="0" smtClean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产品</a:t>
            </a:r>
            <a:endParaRPr lang="en-US" sz="11500" b="1" dirty="0">
              <a:solidFill>
                <a:schemeClr val="bg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3206239" y="3096887"/>
            <a:ext cx="57242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33862" y="3221697"/>
            <a:ext cx="2153932" cy="6924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>
                    <a:alpha val="7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需求好多啊</a:t>
            </a:r>
            <a:endParaRPr lang="en-US" altLang="zh-CN" sz="1000" dirty="0" smtClean="0">
              <a:solidFill>
                <a:schemeClr val="bg1">
                  <a:alpha val="7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alpha val="7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做得</a:t>
            </a:r>
            <a:r>
              <a:rPr lang="zh-CN" altLang="en-US" sz="1000" dirty="0" smtClean="0">
                <a:solidFill>
                  <a:schemeClr val="bg1">
                    <a:alpha val="7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完吗？</a:t>
            </a:r>
            <a:r>
              <a:rPr lang="en-US" altLang="zh-CN" sz="1000" dirty="0" smtClean="0">
                <a:solidFill>
                  <a:schemeClr val="bg1">
                    <a:alpha val="7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/>
            </a:r>
            <a:br>
              <a:rPr lang="en-US" altLang="zh-CN" sz="1000" dirty="0" smtClean="0">
                <a:solidFill>
                  <a:schemeClr val="bg1">
                    <a:alpha val="7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</a:br>
            <a:r>
              <a:rPr lang="zh-CN" altLang="en-US" sz="1000" dirty="0" smtClean="0">
                <a:solidFill>
                  <a:schemeClr val="bg1">
                    <a:alpha val="7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要不再砍两个需求？</a:t>
            </a:r>
            <a:endParaRPr lang="en-US" sz="1000" dirty="0">
              <a:solidFill>
                <a:schemeClr val="bg1">
                  <a:alpha val="7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43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10770" y="1783528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 smtClean="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</a:rPr>
              <a:t>项目背景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157216" y="2614525"/>
            <a:ext cx="37917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43360" y="3269980"/>
            <a:ext cx="6127112" cy="172354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我们想做什么</a:t>
            </a:r>
            <a:r>
              <a:rPr kumimoji="0" lang="zh-CN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？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其实一开始我们真的只想单纯地做个相册</a:t>
            </a:r>
            <a:r>
              <a:rPr kumimoji="0" lang="zh-CN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。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但是</a:t>
            </a:r>
            <a:r>
              <a:rPr kumimoji="0" lang="zh-CN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相册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的定义</a:t>
            </a:r>
            <a:r>
              <a:rPr kumimoji="0" lang="zh-CN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是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什么</a:t>
            </a:r>
            <a:r>
              <a:rPr kumimoji="0" lang="zh-CN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？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相册就是圈子。</a:t>
            </a:r>
          </a:p>
        </p:txBody>
      </p:sp>
    </p:spTree>
    <p:extLst>
      <p:ext uri="{BB962C8B-B14F-4D97-AF65-F5344CB8AC3E}">
        <p14:creationId xmlns:p14="http://schemas.microsoft.com/office/powerpoint/2010/main" val="8473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33331" y="158456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600" dirty="0" smtClean="0"/>
              <a:t>探索</a:t>
            </a:r>
            <a:r>
              <a:rPr lang="zh-CN" altLang="zh-CN" sz="3600" dirty="0"/>
              <a:t>方向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283206" y="2475632"/>
            <a:ext cx="5724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83207" y="2632489"/>
            <a:ext cx="3954966" cy="236988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zh-CN" altLang="zh-CN" sz="1400" dirty="0"/>
              <a:t>相册类产品可探索的方向</a:t>
            </a:r>
            <a:r>
              <a:rPr lang="zh-CN" altLang="zh-CN" sz="1400" dirty="0" smtClean="0"/>
              <a:t>：</a:t>
            </a:r>
            <a:endParaRPr lang="en-US" altLang="zh-CN" sz="1400" dirty="0" smtClean="0"/>
          </a:p>
          <a:p>
            <a:endParaRPr lang="zh-CN" altLang="zh-CN" sz="1400" dirty="0"/>
          </a:p>
          <a:p>
            <a:pPr lvl="0"/>
            <a:r>
              <a:rPr lang="zh-CN" altLang="zh-CN" sz="1400" dirty="0"/>
              <a:t>从社交产品中延伸出相册产品</a:t>
            </a:r>
          </a:p>
          <a:p>
            <a:r>
              <a:rPr lang="zh-CN" altLang="zh-CN" sz="1400" dirty="0"/>
              <a:t>核心功能其实是社交，图片的内容、质量、类别等并不会太影响其社交</a:t>
            </a:r>
            <a:r>
              <a:rPr lang="zh-CN" altLang="zh-CN" sz="1400" dirty="0" smtClean="0"/>
              <a:t>属性</a:t>
            </a:r>
            <a:endParaRPr lang="en-US" altLang="zh-CN" sz="1400" dirty="0" smtClean="0"/>
          </a:p>
          <a:p>
            <a:r>
              <a:rPr lang="zh-CN" altLang="zh-CN" sz="1400" dirty="0" smtClean="0"/>
              <a:t>以</a:t>
            </a:r>
            <a:r>
              <a:rPr lang="en-US" altLang="zh-CN" sz="1400" dirty="0"/>
              <a:t>QQ</a:t>
            </a:r>
            <a:r>
              <a:rPr lang="zh-CN" altLang="zh-CN" sz="1400" dirty="0"/>
              <a:t>空间，贴吧为代表的大</a:t>
            </a:r>
            <a:r>
              <a:rPr lang="zh-CN" altLang="zh-CN" sz="1400" dirty="0" smtClean="0"/>
              <a:t>体量</a:t>
            </a:r>
            <a:r>
              <a:rPr lang="zh-CN" altLang="en-US" sz="1400" dirty="0" smtClean="0"/>
              <a:t>用户</a:t>
            </a:r>
            <a:r>
              <a:rPr lang="zh-CN" altLang="zh-CN" sz="1400" dirty="0" smtClean="0"/>
              <a:t>产品</a:t>
            </a:r>
            <a:endParaRPr lang="en-US" altLang="zh-CN" sz="1400" dirty="0" smtClean="0"/>
          </a:p>
          <a:p>
            <a:endParaRPr lang="zh-CN" altLang="zh-CN" sz="1400" dirty="0"/>
          </a:p>
          <a:p>
            <a:pPr lvl="0"/>
            <a:r>
              <a:rPr lang="zh-CN" altLang="zh-CN" sz="1400" dirty="0"/>
              <a:t>从相册产品中延伸出社</a:t>
            </a:r>
            <a:r>
              <a:rPr lang="zh-CN" altLang="zh-CN" sz="1400" dirty="0" smtClean="0"/>
              <a:t>交属性</a:t>
            </a:r>
            <a:endParaRPr lang="zh-CN" altLang="zh-CN" sz="1400" dirty="0"/>
          </a:p>
          <a:p>
            <a:r>
              <a:rPr lang="zh-CN" altLang="zh-CN" sz="1400" dirty="0"/>
              <a:t>核心功能是相片本身，图片的质量，类别等会带来不同的关注者，不同的社交属性</a:t>
            </a:r>
            <a:r>
              <a:rPr lang="zh-CN" altLang="zh-CN" sz="1400" dirty="0" smtClean="0"/>
              <a:t>。</a:t>
            </a:r>
            <a:endParaRPr lang="zh-CN" altLang="zh-CN" sz="1400" dirty="0"/>
          </a:p>
          <a:p>
            <a:r>
              <a:rPr lang="zh-CN" altLang="zh-CN" sz="1400" dirty="0"/>
              <a:t>以</a:t>
            </a:r>
            <a:r>
              <a:rPr lang="en-US" altLang="zh-CN" sz="1400" dirty="0"/>
              <a:t>In</a:t>
            </a:r>
            <a:r>
              <a:rPr lang="zh-CN" altLang="zh-CN" sz="1400" dirty="0"/>
              <a:t>、</a:t>
            </a:r>
            <a:r>
              <a:rPr lang="en-US" altLang="zh-CN" sz="1400" dirty="0"/>
              <a:t>Nice</a:t>
            </a:r>
            <a:r>
              <a:rPr lang="zh-CN" altLang="zh-CN" sz="1400" dirty="0"/>
              <a:t>为代表的图片社交应用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853" y="565266"/>
            <a:ext cx="2825650" cy="57607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82" y="1233460"/>
            <a:ext cx="2487442" cy="44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0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49"/>
          <p:cNvSpPr txBox="1"/>
          <p:nvPr/>
        </p:nvSpPr>
        <p:spPr>
          <a:xfrm>
            <a:off x="1779882" y="1730613"/>
            <a:ext cx="1938992" cy="5355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600" dirty="0" smtClean="0">
                <a:latin typeface="Bebas Neue" charset="0"/>
                <a:ea typeface="Bebas Neue" charset="0"/>
                <a:cs typeface="Bebas Neue" charset="0"/>
              </a:rPr>
              <a:t>市场现状</a:t>
            </a:r>
            <a:endParaRPr lang="en-US" sz="3600" dirty="0">
              <a:solidFill>
                <a:schemeClr val="accent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79882" y="2848104"/>
            <a:ext cx="62973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+mn-ea"/>
                <a:cs typeface="Times New Roman" charset="0"/>
              </a:rPr>
              <a:t>艾瑞集团《中国在线图片行业趋势解读》数据显示，我国日均图片用户上传人数有</a:t>
            </a:r>
            <a:r>
              <a:rPr lang="en-US" altLang="zh-CN" sz="1400" b="1" kern="100" dirty="0">
                <a:latin typeface="+mn-ea"/>
                <a:cs typeface="Times New Roman" charset="0"/>
              </a:rPr>
              <a:t>5.5</a:t>
            </a:r>
            <a:r>
              <a:rPr lang="zh-CN" altLang="zh-CN" sz="1400" b="1" kern="100" dirty="0">
                <a:latin typeface="+mn-ea"/>
                <a:cs typeface="Times New Roman" charset="0"/>
              </a:rPr>
              <a:t>亿</a:t>
            </a:r>
            <a:r>
              <a:rPr lang="zh-CN" altLang="zh-CN" sz="1400" kern="100" dirty="0">
                <a:latin typeface="+mn-ea"/>
                <a:cs typeface="Times New Roman" charset="0"/>
              </a:rPr>
              <a:t>，浏览人数</a:t>
            </a:r>
            <a:r>
              <a:rPr lang="en-US" altLang="zh-CN" sz="1400" b="1" kern="100" dirty="0">
                <a:latin typeface="+mn-ea"/>
                <a:cs typeface="Times New Roman" charset="0"/>
              </a:rPr>
              <a:t>4.4</a:t>
            </a:r>
            <a:r>
              <a:rPr lang="zh-CN" altLang="zh-CN" sz="1400" b="1" kern="100" dirty="0">
                <a:latin typeface="+mn-ea"/>
                <a:cs typeface="Times New Roman" charset="0"/>
              </a:rPr>
              <a:t>亿</a:t>
            </a:r>
            <a:r>
              <a:rPr lang="zh-CN" altLang="zh-CN" sz="1400" kern="100" dirty="0">
                <a:latin typeface="+mn-ea"/>
                <a:cs typeface="Times New Roman" charset="0"/>
              </a:rPr>
              <a:t>，</a:t>
            </a:r>
            <a:r>
              <a:rPr lang="en-US" altLang="zh-CN" sz="1400" b="1" kern="100" dirty="0">
                <a:latin typeface="+mn-ea"/>
                <a:cs typeface="Times New Roman" charset="0"/>
              </a:rPr>
              <a:t>24%</a:t>
            </a:r>
            <a:r>
              <a:rPr lang="zh-CN" altLang="zh-CN" sz="1400" kern="100" dirty="0">
                <a:latin typeface="+mn-ea"/>
                <a:cs typeface="Times New Roman" charset="0"/>
              </a:rPr>
              <a:t>左右的人会进行分享，大概</a:t>
            </a:r>
            <a:r>
              <a:rPr lang="en-US" altLang="zh-CN" sz="1400" b="1" kern="100" dirty="0">
                <a:latin typeface="+mn-ea"/>
                <a:cs typeface="Times New Roman" charset="0"/>
              </a:rPr>
              <a:t>33%</a:t>
            </a:r>
            <a:r>
              <a:rPr lang="zh-CN" altLang="zh-CN" sz="1400" kern="100" dirty="0">
                <a:latin typeface="+mn-ea"/>
                <a:cs typeface="Times New Roman" charset="0"/>
              </a:rPr>
              <a:t>的人会点赞，而这个人群的比例未来一定还会上升。</a:t>
            </a:r>
            <a:endParaRPr lang="zh-CN" altLang="zh-CN" sz="1400" kern="100" dirty="0">
              <a:effectLst/>
              <a:latin typeface="+mn-ea"/>
              <a:cs typeface="Times New Roman" charset="0"/>
            </a:endParaRPr>
          </a:p>
        </p:txBody>
      </p:sp>
      <p:cxnSp>
        <p:nvCxnSpPr>
          <p:cNvPr id="7" name="Straight Connector 10"/>
          <p:cNvCxnSpPr/>
          <p:nvPr/>
        </p:nvCxnSpPr>
        <p:spPr>
          <a:xfrm>
            <a:off x="1846382" y="2502580"/>
            <a:ext cx="61335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39" y="3532158"/>
            <a:ext cx="8712593" cy="29746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39" y="1129917"/>
            <a:ext cx="8712593" cy="2396166"/>
          </a:xfrm>
          <a:prstGeom prst="rect">
            <a:avLst/>
          </a:prstGeom>
        </p:spPr>
      </p:pic>
      <p:sp>
        <p:nvSpPr>
          <p:cNvPr id="5" name="TextBox 49"/>
          <p:cNvSpPr txBox="1"/>
          <p:nvPr/>
        </p:nvSpPr>
        <p:spPr>
          <a:xfrm>
            <a:off x="1565940" y="594386"/>
            <a:ext cx="2862322" cy="5355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bas Neue" charset="0"/>
                <a:ea typeface="Bebas Neue" charset="0"/>
                <a:cs typeface="Bebas Neue" charset="0"/>
              </a:rPr>
              <a:t>相册市场分析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6BFF"/>
              </a:solidFill>
              <a:effectLst/>
              <a:uLnTx/>
              <a:uFillTx/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05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49"/>
          <p:cNvSpPr txBox="1"/>
          <p:nvPr/>
        </p:nvSpPr>
        <p:spPr>
          <a:xfrm>
            <a:off x="1565940" y="594386"/>
            <a:ext cx="2862322" cy="5355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bas Neue" charset="0"/>
                <a:ea typeface="Bebas Neue" charset="0"/>
                <a:cs typeface="Bebas Neue" charset="0"/>
              </a:rPr>
              <a:t>相册市场分析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6BFF"/>
              </a:solidFill>
              <a:effectLst/>
              <a:uLnTx/>
              <a:uFillTx/>
              <a:latin typeface="Bebas Neue" charset="0"/>
              <a:ea typeface="Bebas Neue" charset="0"/>
              <a:cs typeface="Bebas Neue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40" y="1251045"/>
            <a:ext cx="8086060" cy="26763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40" y="4048547"/>
            <a:ext cx="8072704" cy="26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5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Grid Minimalist">
      <a:dk1>
        <a:srgbClr val="000000"/>
      </a:dk1>
      <a:lt1>
        <a:srgbClr val="FFFFFF"/>
      </a:lt1>
      <a:dk2>
        <a:srgbClr val="000000"/>
      </a:dk2>
      <a:lt2>
        <a:srgbClr val="FEFDFF"/>
      </a:lt2>
      <a:accent1>
        <a:srgbClr val="006BFF"/>
      </a:accent1>
      <a:accent2>
        <a:srgbClr val="0162E9"/>
      </a:accent2>
      <a:accent3>
        <a:srgbClr val="025CD9"/>
      </a:accent3>
      <a:accent4>
        <a:srgbClr val="0256CA"/>
      </a:accent4>
      <a:accent5>
        <a:srgbClr val="014FBA"/>
      </a:accent5>
      <a:accent6>
        <a:srgbClr val="0249A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2000" spc="300">
            <a:latin typeface="linea-basic-10" charset="0"/>
            <a:ea typeface="linea-basic-10" charset="0"/>
            <a:cs typeface="linea-basic-10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14178</TotalTime>
  <Words>808</Words>
  <Application>Microsoft Office PowerPoint</Application>
  <PresentationFormat>宽屏</PresentationFormat>
  <Paragraphs>138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Bebas Neue</vt:lpstr>
      <vt:lpstr>Bebas Neue Book</vt:lpstr>
      <vt:lpstr>linea-basic-10</vt:lpstr>
      <vt:lpstr>Roboto Light</vt:lpstr>
      <vt:lpstr>Roboto Medium</vt:lpstr>
      <vt:lpstr>Source Sans Pro</vt:lpstr>
      <vt:lpstr>宋体</vt:lpstr>
      <vt:lpstr>Arial</vt:lpstr>
      <vt:lpstr>Calibri</vt:lpstr>
      <vt:lpstr>Roboto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kura</cp:lastModifiedBy>
  <cp:revision>198</cp:revision>
  <dcterms:created xsi:type="dcterms:W3CDTF">2016-07-26T01:12:05Z</dcterms:created>
  <dcterms:modified xsi:type="dcterms:W3CDTF">2018-06-03T12:00:26Z</dcterms:modified>
</cp:coreProperties>
</file>